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87" r:id="rId2"/>
    <p:sldMasterId id="2147483699" r:id="rId3"/>
  </p:sldMasterIdLst>
  <p:notesMasterIdLst>
    <p:notesMasterId r:id="rId20"/>
  </p:notesMasterIdLst>
  <p:sldIdLst>
    <p:sldId id="347" r:id="rId4"/>
    <p:sldId id="275" r:id="rId5"/>
    <p:sldId id="284" r:id="rId6"/>
    <p:sldId id="286" r:id="rId7"/>
    <p:sldId id="282" r:id="rId8"/>
    <p:sldId id="352" r:id="rId9"/>
    <p:sldId id="278" r:id="rId10"/>
    <p:sldId id="346" r:id="rId11"/>
    <p:sldId id="258" r:id="rId12"/>
    <p:sldId id="281" r:id="rId13"/>
    <p:sldId id="348" r:id="rId14"/>
    <p:sldId id="349" r:id="rId15"/>
    <p:sldId id="350" r:id="rId16"/>
    <p:sldId id="351" r:id="rId17"/>
    <p:sldId id="353" r:id="rId18"/>
    <p:sldId id="26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0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1B7E3-27FC-4801-97AA-F66FF50AED6A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C2E6C-7BF1-4079-850D-F2D266B47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21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78ABE3C1-DBE1-495D-B57B-2849774B866A}" type="datetimeFigureOut">
              <a:rPr lang="en-US" smtClean="0"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1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15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9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820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3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2/7/2020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4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2/7/2020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8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06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37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30ED0-7288-45D3-B8D4-18A03DDB0B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08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84B73-15E4-4783-9DA8-3995F89A9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6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55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F2FE2-4433-4F28-B599-9213EF03AA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20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2E7EE-162A-4294-849C-5E7F9C2CA3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09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CE884-8D2C-4CAB-A890-3C9280C173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03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4EB27-1246-477F-AA5F-E1F5FCE3E0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574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C3281-4661-4701-B2EC-02CB5C590B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73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55F2A93-A9A2-4C54-B718-EE552FA782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0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81EA1-C6F7-4A8E-92C2-1D346D37CA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04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310F9-CC43-4B8C-AD64-DED2C7352F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0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58765-95B2-4673-B09F-4438FFBBC3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0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C949-E6E9-432F-AC91-8181B89C904B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E8985-B5CC-45E5-BAED-04F55A8C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7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30578ACC-22D6-47C1-A373-4FD133E34F3C}" type="datetimeFigureOut">
              <a:rPr lang="en-US" smtClean="0"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18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C949-E6E9-432F-AC91-8181B89C904B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E8985-B5CC-45E5-BAED-04F55A8C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5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C949-E6E9-432F-AC91-8181B89C904B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E8985-B5CC-45E5-BAED-04F55A8C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9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C949-E6E9-432F-AC91-8181B89C904B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E8985-B5CC-45E5-BAED-04F55A8C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4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C949-E6E9-432F-AC91-8181B89C904B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E8985-B5CC-45E5-BAED-04F55A8C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C949-E6E9-432F-AC91-8181B89C904B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E8985-B5CC-45E5-BAED-04F55A8C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3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C949-E6E9-432F-AC91-8181B89C904B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E8985-B5CC-45E5-BAED-04F55A8C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6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C949-E6E9-432F-AC91-8181B89C904B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E8985-B5CC-45E5-BAED-04F55A8C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9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C949-E6E9-432F-AC91-8181B89C904B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E8985-B5CC-45E5-BAED-04F55A8C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3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C949-E6E9-432F-AC91-8181B89C904B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E8985-B5CC-45E5-BAED-04F55A8C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C949-E6E9-432F-AC91-8181B89C904B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E8985-B5CC-45E5-BAED-04F55A8C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0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30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-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lack Bar"/>
          <p:cNvSpPr/>
          <p:nvPr/>
        </p:nvSpPr>
        <p:spPr>
          <a:xfrm>
            <a:off x="0" y="4"/>
            <a:ext cx="9144000" cy="11334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Campus Gold Bar"/>
          <p:cNvSpPr/>
          <p:nvPr/>
        </p:nvSpPr>
        <p:spPr>
          <a:xfrm>
            <a:off x="701148" y="0"/>
            <a:ext cx="70378" cy="981076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1139297" y="602985"/>
            <a:ext cx="6920443" cy="530490"/>
          </a:xfrm>
        </p:spPr>
        <p:txBody>
          <a:bodyPr lIns="0" tIns="0" rIns="0" bIns="0" anchor="t" anchorCtr="0">
            <a:noAutofit/>
          </a:bodyPr>
          <a:lstStyle>
            <a:lvl1pPr algn="l">
              <a:defRPr sz="3000" b="0" i="0" cap="none" baseline="0">
                <a:solidFill>
                  <a:schemeClr val="bg1"/>
                </a:solidFill>
                <a:latin typeface="Impact"/>
              </a:defRPr>
            </a:lvl1pPr>
          </a:lstStyle>
          <a:p>
            <a:r>
              <a:rPr lang="en-US" dirty="0" smtClean="0"/>
              <a:t>Title Impact Regular 30 Point</a:t>
            </a:r>
            <a:endParaRPr lang="en-US" dirty="0"/>
          </a:p>
        </p:txBody>
      </p:sp>
      <p:sp>
        <p:nvSpPr>
          <p:cNvPr id="3" name="Subhead"/>
          <p:cNvSpPr>
            <a:spLocks noGrp="1"/>
          </p:cNvSpPr>
          <p:nvPr>
            <p:ph type="body" idx="1" hasCustomPrompt="1"/>
          </p:nvPr>
        </p:nvSpPr>
        <p:spPr>
          <a:xfrm>
            <a:off x="1135414" y="1632496"/>
            <a:ext cx="6924326" cy="421893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aseline="0">
                <a:solidFill>
                  <a:schemeClr val="accent2"/>
                </a:solidFill>
                <a:latin typeface="Impac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 Impact Regular 24 Point Digital Headline Gold</a:t>
            </a:r>
          </a:p>
        </p:txBody>
      </p:sp>
      <p:sp>
        <p:nvSpPr>
          <p:cNvPr id="7" name="Body Text"/>
          <p:cNvSpPr>
            <a:spLocks noGrp="1"/>
          </p:cNvSpPr>
          <p:nvPr>
            <p:ph type="body" sz="quarter" idx="13" hasCustomPrompt="1"/>
          </p:nvPr>
        </p:nvSpPr>
        <p:spPr>
          <a:xfrm>
            <a:off x="1139826" y="2217742"/>
            <a:ext cx="6919913" cy="3411537"/>
          </a:xfrm>
        </p:spPr>
        <p:txBody>
          <a:bodyPr lIns="0" tIns="0" rIns="0" bIns="0">
            <a:normAutofit/>
          </a:bodyPr>
          <a:lstStyle>
            <a:lvl1pPr marL="274320" marR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sz="1800" b="0" i="0" normalizeH="0" baseline="0">
                <a:latin typeface="Arial"/>
              </a:defRPr>
            </a:lvl1pPr>
          </a:lstStyle>
          <a:p>
            <a:pPr lvl="0"/>
            <a:r>
              <a:rPr lang="en-US" dirty="0" smtClean="0"/>
              <a:t>Bulleted copy. Arial Regular 18 point minimum. Keep it short with bite-size chunks of information.</a:t>
            </a:r>
          </a:p>
          <a:p>
            <a:pPr lvl="0"/>
            <a:endParaRPr lang="en-US" dirty="0" smtClean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 smtClean="0"/>
              <a:t>Bulleted copy. Arial Regular 18 point minimum. Keep it short with bite-size chunks of information.</a:t>
            </a:r>
          </a:p>
          <a:p>
            <a:pPr lvl="0"/>
            <a:endParaRPr lang="en-US" dirty="0" smtClean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 smtClean="0"/>
              <a:t>Bulleted copy. Arial Regular 18 point minimum. Keep it short with bite-size chunks of information.</a:t>
            </a:r>
          </a:p>
          <a:p>
            <a:pPr lvl="0"/>
            <a:endParaRPr lang="en-US" dirty="0" smtClean="0"/>
          </a:p>
          <a:p>
            <a:pPr marL="274320" marR="0" lvl="0" indent="-2743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 smtClean="0"/>
              <a:t>Bulleted copy. Arial Regular 18 point minimum. Keep it short with bite-size chunks of information.</a:t>
            </a:r>
          </a:p>
        </p:txBody>
      </p:sp>
      <p:pic>
        <p:nvPicPr>
          <p:cNvPr id="131" name="Picture 1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495" y="5867403"/>
            <a:ext cx="1009057" cy="8077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82" y="5990380"/>
            <a:ext cx="2317076" cy="55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5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2/7/2020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16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2/7/2020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8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2/7/2020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4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69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3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5096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82CD6ED0-9B3C-4938-B66A-850A2856A6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94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EC949-E6E9-432F-AC91-8181B89C904B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E8985-B5CC-45E5-BAED-04F55A8C9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8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2020campaigntracker.com/" TargetMode="External"/><Relationship Id="rId2" Type="http://schemas.openxmlformats.org/officeDocument/2006/relationships/hyperlink" Target="https://projects.fivethirtyeight.com/2020-campaign-ad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pensecrets.org/news/2019/11/digital-ad-spending-2020-presidential-candidates-top-100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ads/library/" TargetMode="External"/><Relationship Id="rId2" Type="http://schemas.openxmlformats.org/officeDocument/2006/relationships/hyperlink" Target="https://www.csmonitor.com/USA/Politics/2019/1217/Watch-golf-Own-guns-Trump-data-team-has-ads-just-for-you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reedomforuminstitute.org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eatlantic.com/magazine/archive/2020/03/the-2020-disinformation-war/605530/?utm_source=facebook&amp;utm_campaign=the-atlantic-fb-test-1301-2-&amp;utm_content=edit-promo&amp;utm_medium=social" TargetMode="External"/><Relationship Id="rId3" Type="http://schemas.openxmlformats.org/officeDocument/2006/relationships/hyperlink" Target="https://www.youtube.com/watch?v=LcjEe9guEIA" TargetMode="External"/><Relationship Id="rId7" Type="http://schemas.openxmlformats.org/officeDocument/2006/relationships/hyperlink" Target="https://www.press.uchicago.edu/Misc/Chicago/284996.html" TargetMode="External"/><Relationship Id="rId2" Type="http://schemas.openxmlformats.org/officeDocument/2006/relationships/hyperlink" Target="http://www.livingroomcandidate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.gov/sos/elections/2403.htm" TargetMode="External"/><Relationship Id="rId5" Type="http://schemas.openxmlformats.org/officeDocument/2006/relationships/hyperlink" Target="http://pcl.stanford.edu/campaigns/" TargetMode="External"/><Relationship Id="rId4" Type="http://schemas.openxmlformats.org/officeDocument/2006/relationships/hyperlink" Target="https://library.duke.edu/rubenstein/scriptorium/americavotes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JP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kahoot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s://play.kahoot.it/v2/?quizId=095af680-d313-4256-8244-1f511062b08f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3DAET89yp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418" y="2720646"/>
            <a:ext cx="6726581" cy="1373070"/>
          </a:xfrm>
        </p:spPr>
        <p:txBody>
          <a:bodyPr/>
          <a:lstStyle/>
          <a:p>
            <a:pPr algn="l"/>
            <a:r>
              <a:rPr lang="en-US" sz="5400" dirty="0" smtClean="0"/>
              <a:t>Election Literacy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Analyzing Campaign Ads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4394040"/>
            <a:ext cx="8765176" cy="1915320"/>
          </a:xfrm>
        </p:spPr>
        <p:txBody>
          <a:bodyPr>
            <a:normAutofit/>
          </a:bodyPr>
          <a:lstStyle/>
          <a:p>
            <a:r>
              <a:rPr lang="en-US" dirty="0" smtClean="0"/>
              <a:t>Professional Development Workshop sponsored by</a:t>
            </a:r>
          </a:p>
          <a:p>
            <a:r>
              <a:rPr lang="en-US" sz="2800" dirty="0" smtClean="0"/>
              <a:t>James F. Ackerman Center for Democratic Citizenship</a:t>
            </a:r>
          </a:p>
          <a:p>
            <a:r>
              <a:rPr lang="en-US" dirty="0" smtClean="0"/>
              <a:t>February 10, 2020</a:t>
            </a:r>
          </a:p>
          <a:p>
            <a:r>
              <a:rPr lang="en-US" sz="2200" dirty="0" smtClean="0"/>
              <a:t>Purdue University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9427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this topic?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41" y="2063931"/>
            <a:ext cx="7787939" cy="453281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Upcoming 2020 </a:t>
            </a:r>
            <a:r>
              <a:rPr lang="en-US" sz="2800" dirty="0"/>
              <a:t>G</a:t>
            </a:r>
            <a:r>
              <a:rPr lang="en-US" sz="2800" dirty="0" smtClean="0"/>
              <a:t>eneral </a:t>
            </a:r>
            <a:r>
              <a:rPr lang="en-US" sz="2800" dirty="0"/>
              <a:t>E</a:t>
            </a:r>
            <a:r>
              <a:rPr lang="en-US" sz="2800" dirty="0" smtClean="0"/>
              <a:t>lection</a:t>
            </a:r>
          </a:p>
          <a:p>
            <a:r>
              <a:rPr lang="en-US" sz="2800" dirty="0" smtClean="0"/>
              <a:t>Gen </a:t>
            </a:r>
            <a:r>
              <a:rPr lang="en-US" sz="2800" dirty="0" err="1" smtClean="0"/>
              <a:t>Z’ers</a:t>
            </a:r>
            <a:r>
              <a:rPr lang="en-US" sz="2800" dirty="0" smtClean="0"/>
              <a:t> </a:t>
            </a:r>
            <a:r>
              <a:rPr lang="en-US" sz="2800" dirty="0" smtClean="0"/>
              <a:t>struggle with media literacy (SHEG, 2018)</a:t>
            </a:r>
          </a:p>
          <a:p>
            <a:r>
              <a:rPr lang="en-US" sz="2800" dirty="0" smtClean="0"/>
              <a:t>Increasingly sophisticated campaign advertising strategies (online/print/TV) designed to win our votes….</a:t>
            </a:r>
          </a:p>
          <a:p>
            <a:r>
              <a:rPr lang="en-US" sz="2800" dirty="0" smtClean="0"/>
              <a:t>Campaign advertising set to exceed all records…</a:t>
            </a:r>
          </a:p>
          <a:p>
            <a:pPr lvl="1"/>
            <a:r>
              <a:rPr lang="en-US" sz="2400" dirty="0" smtClean="0"/>
              <a:t>TV:(</a:t>
            </a:r>
            <a:r>
              <a:rPr lang="en-US" sz="2400" dirty="0" smtClean="0">
                <a:hlinkClick r:id="rId2"/>
              </a:rPr>
              <a:t>https</a:t>
            </a:r>
            <a:r>
              <a:rPr lang="en-US" sz="2400" dirty="0">
                <a:hlinkClick r:id="rId2"/>
              </a:rPr>
              <a:t>://projects.fivethirtyeight.com/2020-campaign-ads</a:t>
            </a:r>
            <a:r>
              <a:rPr lang="en-US" sz="2400" dirty="0" smtClean="0">
                <a:hlinkClick r:id="rId2"/>
              </a:rPr>
              <a:t>/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Digital: </a:t>
            </a:r>
          </a:p>
          <a:p>
            <a:pPr lvl="2"/>
            <a:r>
              <a:rPr lang="en-US" sz="2200" dirty="0">
                <a:hlinkClick r:id="rId3"/>
              </a:rPr>
              <a:t>https://2020campaigntracker.com</a:t>
            </a:r>
            <a:r>
              <a:rPr lang="en-US" sz="2200" dirty="0" smtClean="0">
                <a:hlinkClick r:id="rId3"/>
              </a:rPr>
              <a:t>/</a:t>
            </a:r>
            <a:endParaRPr lang="en-US" sz="2200" dirty="0" smtClean="0"/>
          </a:p>
          <a:p>
            <a:pPr lvl="2"/>
            <a:r>
              <a:rPr lang="en-US" sz="2200" dirty="0" smtClean="0">
                <a:hlinkClick r:id="rId4"/>
              </a:rPr>
              <a:t>https</a:t>
            </a:r>
            <a:r>
              <a:rPr lang="en-US" sz="2200" dirty="0">
                <a:hlinkClick r:id="rId4"/>
              </a:rPr>
              <a:t>://www.opensecrets.org/news/2019/11/digital-ad-spending-2020-presidential-candidates-top-100m/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407302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this topic?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41" y="2063931"/>
            <a:ext cx="7787939" cy="4532812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Continuing concerns about the impact of digital/social media….</a:t>
            </a:r>
          </a:p>
          <a:p>
            <a:r>
              <a:rPr lang="en-US" sz="2600" b="1" u="sng" dirty="0">
                <a:solidFill>
                  <a:srgbClr val="FFC000"/>
                </a:solidFill>
              </a:rPr>
              <a:t>M</a:t>
            </a:r>
            <a:r>
              <a:rPr lang="en-US" sz="2600" b="1" u="sng" dirty="0" smtClean="0">
                <a:solidFill>
                  <a:srgbClr val="FFC000"/>
                </a:solidFill>
              </a:rPr>
              <a:t>icro-targeted ads: </a:t>
            </a:r>
            <a:r>
              <a:rPr lang="en-US" sz="2600" dirty="0" smtClean="0"/>
              <a:t>“The </a:t>
            </a:r>
            <a:r>
              <a:rPr lang="en-US" sz="2600" dirty="0"/>
              <a:t>Republican National Committee </a:t>
            </a:r>
            <a:r>
              <a:rPr lang="en-US" sz="2600" dirty="0" smtClean="0"/>
              <a:t>have </a:t>
            </a:r>
            <a:r>
              <a:rPr lang="en-US" sz="2600" dirty="0"/>
              <a:t>reportedly compiled an average of </a:t>
            </a:r>
            <a:r>
              <a:rPr lang="en-US" sz="2600" u="sng" dirty="0">
                <a:solidFill>
                  <a:srgbClr val="FFC000"/>
                </a:solidFill>
                <a:hlinkClick r:id="rId2"/>
              </a:rPr>
              <a:t>3,000 data points on every voter in America</a:t>
            </a:r>
            <a:r>
              <a:rPr lang="en-US" sz="2600" dirty="0"/>
              <a:t>. They have spent years experimenting with ways to tweak their messages based not just on gender and geography, but on whether the recipient owns a gun or watches the Golf Channel</a:t>
            </a:r>
            <a:r>
              <a:rPr lang="en-US" sz="2600" dirty="0" smtClean="0"/>
              <a:t>. (</a:t>
            </a:r>
            <a:r>
              <a:rPr lang="en-US" sz="2600" dirty="0" err="1" smtClean="0"/>
              <a:t>Coppins</a:t>
            </a:r>
            <a:r>
              <a:rPr lang="en-US" sz="2600" dirty="0" smtClean="0"/>
              <a:t>, 2020).”</a:t>
            </a:r>
            <a:endParaRPr lang="en-US" sz="2600" dirty="0" smtClean="0"/>
          </a:p>
          <a:p>
            <a:r>
              <a:rPr lang="en-US" sz="2800" dirty="0" smtClean="0"/>
              <a:t>Facebook CEO Mark Zuckerberg: </a:t>
            </a:r>
          </a:p>
          <a:p>
            <a:pPr lvl="1"/>
            <a:r>
              <a:rPr lang="en-US" sz="2400" dirty="0" smtClean="0"/>
              <a:t>“Facebook</a:t>
            </a:r>
            <a:r>
              <a:rPr lang="en-US" sz="2400" dirty="0"/>
              <a:t> shouldn’t be responsible for arbitrating political speech, </a:t>
            </a:r>
            <a:r>
              <a:rPr lang="en-US" sz="2400" dirty="0" smtClean="0"/>
              <a:t>because </a:t>
            </a:r>
            <a:r>
              <a:rPr lang="en-US" sz="2400" dirty="0"/>
              <a:t>political ads already receive so much scrutiny, candidates who choose to lie will be </a:t>
            </a:r>
            <a:r>
              <a:rPr lang="en-US" sz="2400" b="1" i="1" dirty="0"/>
              <a:t>held accountable by journalists and watchdogs</a:t>
            </a:r>
            <a:r>
              <a:rPr lang="en-US" sz="2400" dirty="0"/>
              <a:t>.</a:t>
            </a:r>
            <a:endParaRPr lang="en-US" sz="2400" dirty="0" smtClean="0"/>
          </a:p>
          <a:p>
            <a:pPr lvl="1"/>
            <a:r>
              <a:rPr lang="en-US" sz="2400" dirty="0" smtClean="0"/>
              <a:t>Facebook </a:t>
            </a:r>
            <a:r>
              <a:rPr lang="en-US" sz="2400" dirty="0" smtClean="0">
                <a:solidFill>
                  <a:srgbClr val="FFC000"/>
                </a:solidFill>
                <a:hlinkClick r:id="rId3"/>
              </a:rPr>
              <a:t>archives</a:t>
            </a:r>
            <a:r>
              <a:rPr lang="en-US" sz="2400" dirty="0" smtClean="0"/>
              <a:t> of every political ad…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3053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 smtClean="0"/>
              <a:t>NewseumED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41" y="2063931"/>
            <a:ext cx="7787939" cy="453281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NewseumED</a:t>
            </a:r>
            <a:r>
              <a:rPr lang="en-US" sz="2800" dirty="0" smtClean="0"/>
              <a:t> is a program of the Freedom Forum Institute (</a:t>
            </a:r>
            <a:r>
              <a:rPr lang="en-US" sz="2800" dirty="0">
                <a:hlinkClick r:id="rId2"/>
              </a:rPr>
              <a:t>https://www.freedomforuminstitute.org</a:t>
            </a:r>
            <a:r>
              <a:rPr lang="en-US" sz="2800" dirty="0" smtClean="0">
                <a:hlinkClick r:id="rId2"/>
              </a:rPr>
              <a:t>/</a:t>
            </a:r>
            <a:r>
              <a:rPr lang="en-US" sz="2800" dirty="0" smtClean="0"/>
              <a:t>)</a:t>
            </a:r>
            <a:endParaRPr lang="en-US" sz="2800" dirty="0" smtClean="0"/>
          </a:p>
          <a:p>
            <a:pPr lvl="1"/>
            <a:r>
              <a:rPr lang="en-US" sz="2800" dirty="0" smtClean="0"/>
              <a:t>free </a:t>
            </a:r>
            <a:r>
              <a:rPr lang="en-US" sz="2800" dirty="0"/>
              <a:t>online learning platform that reaches more than 11 million teachers and students around the </a:t>
            </a:r>
            <a:r>
              <a:rPr lang="en-US" sz="2800" dirty="0" smtClean="0"/>
              <a:t>world</a:t>
            </a:r>
          </a:p>
          <a:p>
            <a:pPr lvl="1"/>
            <a:r>
              <a:rPr lang="en-US" sz="2800" dirty="0" smtClean="0"/>
              <a:t>unique </a:t>
            </a:r>
            <a:r>
              <a:rPr lang="en-US" sz="2800" dirty="0"/>
              <a:t>approach to history, civics and media literacy helps students cultivate the skills needed to make informed decisions in a divided and demanding world</a:t>
            </a:r>
            <a:r>
              <a:rPr lang="en-US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814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“Decoding Elections: 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sz="3000" dirty="0" smtClean="0"/>
              <a:t>Process Persuasion &amp; Participation”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41" y="2063931"/>
            <a:ext cx="8372502" cy="453281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Stumped </a:t>
            </a:r>
            <a:r>
              <a:rPr lang="en-US" sz="3200" dirty="0"/>
              <a:t>by the media mayhem and roaring rhetoric of political campaigns? </a:t>
            </a:r>
            <a:endParaRPr lang="en-US" sz="3200" dirty="0" smtClean="0"/>
          </a:p>
          <a:p>
            <a:r>
              <a:rPr lang="en-US" sz="3200" dirty="0" smtClean="0"/>
              <a:t>Get </a:t>
            </a:r>
            <a:r>
              <a:rPr lang="en-US" sz="3200" dirty="0"/>
              <a:t>historical context and tools to demystify election procedures, analyze campaign </a:t>
            </a:r>
            <a:r>
              <a:rPr lang="en-US" sz="3200" dirty="0" smtClean="0"/>
              <a:t>messages, </a:t>
            </a:r>
            <a:r>
              <a:rPr lang="en-US" sz="3200" dirty="0"/>
              <a:t>and make your voice </a:t>
            </a:r>
            <a:r>
              <a:rPr lang="en-US" sz="3200" dirty="0" smtClean="0"/>
              <a:t>matter….</a:t>
            </a:r>
          </a:p>
          <a:p>
            <a:r>
              <a:rPr lang="en-US" sz="3200" dirty="0" smtClean="0"/>
              <a:t>Our expert presenter is </a:t>
            </a:r>
            <a:r>
              <a:rPr lang="en-US" sz="3200" b="1" dirty="0" smtClean="0">
                <a:solidFill>
                  <a:srgbClr val="FFC000"/>
                </a:solidFill>
              </a:rPr>
              <a:t>Jessi McCarthy…</a:t>
            </a:r>
            <a:endParaRPr lang="en-US" sz="3200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9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Jessi McCarthy, </a:t>
            </a:r>
            <a:r>
              <a:rPr lang="en-US" dirty="0" err="1" smtClean="0"/>
              <a:t>NewseumED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42" y="2063931"/>
            <a:ext cx="6308570" cy="45328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O</a:t>
            </a:r>
            <a:r>
              <a:rPr lang="en-US" sz="2000" dirty="0" smtClean="0"/>
              <a:t>utreach </a:t>
            </a:r>
            <a:r>
              <a:rPr lang="en-US" sz="2000" dirty="0"/>
              <a:t>E</a:t>
            </a:r>
            <a:r>
              <a:rPr lang="en-US" sz="2000" dirty="0" smtClean="0"/>
              <a:t>ducator</a:t>
            </a:r>
            <a:r>
              <a:rPr lang="en-US" sz="2000" dirty="0"/>
              <a:t>, </a:t>
            </a:r>
            <a:r>
              <a:rPr lang="en-US" sz="2000" dirty="0" smtClean="0"/>
              <a:t>since </a:t>
            </a:r>
            <a:r>
              <a:rPr lang="en-US" sz="2000" dirty="0"/>
              <a:t>July 2016. </a:t>
            </a:r>
            <a:endParaRPr lang="en-US" sz="20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Excels at programming </a:t>
            </a:r>
            <a:r>
              <a:rPr lang="en-US" sz="2000" dirty="0"/>
              <a:t>to foster conversations around controversial and divisive topics. </a:t>
            </a:r>
            <a:endParaRPr lang="en-US" sz="20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D</a:t>
            </a:r>
            <a:r>
              <a:rPr lang="en-US" sz="2000" dirty="0" smtClean="0"/>
              <a:t>eveloped </a:t>
            </a:r>
            <a:r>
              <a:rPr lang="en-US" sz="2000" dirty="0"/>
              <a:t>virtual programs and </a:t>
            </a:r>
            <a:r>
              <a:rPr lang="en-US" sz="2000" dirty="0" smtClean="0"/>
              <a:t>launched </a:t>
            </a:r>
            <a:r>
              <a:rPr lang="en-US" sz="2000" dirty="0"/>
              <a:t>an adult education initiative with public libraries. </a:t>
            </a:r>
            <a:endParaRPr lang="en-US" sz="20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L</a:t>
            </a:r>
            <a:r>
              <a:rPr lang="en-US" sz="2000" dirty="0" smtClean="0"/>
              <a:t>ed </a:t>
            </a:r>
            <a:r>
              <a:rPr lang="en-US" sz="2000" dirty="0"/>
              <a:t>virtual trainings on </a:t>
            </a:r>
            <a:r>
              <a:rPr lang="en-US" sz="2000" b="1" u="sng" dirty="0"/>
              <a:t>six continents </a:t>
            </a:r>
            <a:r>
              <a:rPr lang="en-US" sz="2000" dirty="0"/>
              <a:t>(and is convinced Antarctica will call soon</a:t>
            </a:r>
            <a:r>
              <a:rPr lang="en-US" sz="2000" dirty="0" smtClean="0"/>
              <a:t>!).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Recent presentations </a:t>
            </a:r>
            <a:r>
              <a:rPr lang="en-US" sz="2000" dirty="0"/>
              <a:t>include </a:t>
            </a:r>
            <a:r>
              <a:rPr lang="en-US" sz="2000" i="1" dirty="0"/>
              <a:t>The Challenge of Truth: Fact-Checking Historical Heroes</a:t>
            </a:r>
            <a:r>
              <a:rPr lang="en-US" sz="2000" dirty="0"/>
              <a:t> at </a:t>
            </a:r>
            <a:r>
              <a:rPr lang="en-US" sz="2000" dirty="0" smtClean="0"/>
              <a:t>the National </a:t>
            </a:r>
            <a:r>
              <a:rPr lang="en-US" sz="2000" dirty="0"/>
              <a:t>Council for History </a:t>
            </a:r>
            <a:r>
              <a:rPr lang="en-US" sz="2000" dirty="0" smtClean="0"/>
              <a:t>Education, </a:t>
            </a:r>
            <a:r>
              <a:rPr lang="en-US" sz="2000" dirty="0"/>
              <a:t>and </a:t>
            </a:r>
            <a:r>
              <a:rPr lang="en-US" sz="2000" i="1" dirty="0"/>
              <a:t>“Right Side Up Again:” Exploring Primary Sources with Religious Content</a:t>
            </a:r>
            <a:r>
              <a:rPr lang="en-US" sz="2000" dirty="0"/>
              <a:t> at </a:t>
            </a:r>
            <a:r>
              <a:rPr lang="en-US" sz="2000" dirty="0" smtClean="0"/>
              <a:t>the National </a:t>
            </a:r>
            <a:r>
              <a:rPr lang="en-US" sz="2000" dirty="0"/>
              <a:t>Council for the Social Studies.  </a:t>
            </a:r>
            <a:endParaRPr lang="en-US" sz="20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Previously,, she worked developed programming </a:t>
            </a:r>
            <a:r>
              <a:rPr lang="en-US" sz="2000" dirty="0"/>
              <a:t>for a variety of </a:t>
            </a:r>
            <a:r>
              <a:rPr lang="en-US" sz="2000" dirty="0" smtClean="0"/>
              <a:t>museums </a:t>
            </a:r>
            <a:r>
              <a:rPr lang="en-US" sz="2000" dirty="0"/>
              <a:t>in the D.C. area.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 smtClean="0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864" t="3073" r="13703"/>
          <a:stretch/>
        </p:blipFill>
        <p:spPr>
          <a:xfrm>
            <a:off x="6740435" y="2063931"/>
            <a:ext cx="2403565" cy="350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4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Jessi McCarthy, </a:t>
            </a:r>
            <a:r>
              <a:rPr lang="en-US" dirty="0" err="1" smtClean="0"/>
              <a:t>NewseumED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242" y="2063931"/>
            <a:ext cx="6308570" cy="45328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 smtClean="0"/>
              <a:t>Welcome Jessi…..!</a:t>
            </a:r>
            <a:endParaRPr lang="en-US" sz="4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 smtClean="0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864" t="3073" r="13703"/>
          <a:stretch/>
        </p:blipFill>
        <p:spPr>
          <a:xfrm>
            <a:off x="6740435" y="2063931"/>
            <a:ext cx="2403565" cy="350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3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005" y="2062553"/>
            <a:ext cx="8673737" cy="3385542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The Living Room </a:t>
            </a:r>
            <a:r>
              <a:rPr lang="en-US" sz="1800" dirty="0" err="1" smtClean="0"/>
              <a:t>Candiatre</a:t>
            </a:r>
            <a:r>
              <a:rPr lang="en-US" sz="1800" dirty="0" smtClean="0"/>
              <a:t>: </a:t>
            </a:r>
            <a:r>
              <a:rPr lang="en-US" sz="1800" dirty="0">
                <a:hlinkClick r:id="rId2"/>
              </a:rPr>
              <a:t>http://www.livingroomcandidate.org</a:t>
            </a:r>
            <a:r>
              <a:rPr lang="en-US" sz="1800" dirty="0" smtClean="0">
                <a:hlinkClick r:id="rId2"/>
              </a:rPr>
              <a:t>/</a:t>
            </a:r>
            <a:endParaRPr lang="en-US" sz="18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60 Years of Presidential Attack Ads, in One Video: </a:t>
            </a:r>
            <a:r>
              <a:rPr lang="en-US" sz="1800" dirty="0">
                <a:hlinkClick r:id="rId3"/>
              </a:rPr>
              <a:t>https://</a:t>
            </a:r>
            <a:r>
              <a:rPr lang="en-US" sz="1800" dirty="0" smtClean="0">
                <a:hlinkClick r:id="rId3"/>
              </a:rPr>
              <a:t>www.youtube.com/watch?v=LcjEe9guEIA</a:t>
            </a:r>
            <a:r>
              <a:rPr lang="en-US" sz="1800" dirty="0" smtClean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America Votes: Presidential Campaign Memorabilia: </a:t>
            </a:r>
            <a:r>
              <a:rPr lang="en-US" sz="1800" dirty="0">
                <a:hlinkClick r:id="rId4"/>
              </a:rPr>
              <a:t>https://library.duke.edu/rubenstein/scriptorium/americavotes/</a:t>
            </a:r>
            <a:endParaRPr lang="en-US" sz="18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Stanford’s Political Communication Lab: </a:t>
            </a:r>
            <a:r>
              <a:rPr lang="en-US" sz="1800" dirty="0">
                <a:hlinkClick r:id="rId5"/>
              </a:rPr>
              <a:t>http://pcl.stanford.edu/campaigns</a:t>
            </a:r>
            <a:r>
              <a:rPr lang="en-US" sz="1800" dirty="0" smtClean="0">
                <a:hlinkClick r:id="rId5"/>
              </a:rPr>
              <a:t>/</a:t>
            </a:r>
            <a:r>
              <a:rPr lang="en-US" sz="1800" dirty="0" smtClean="0"/>
              <a:t> </a:t>
            </a:r>
            <a:r>
              <a:rPr lang="en-US" sz="1800" dirty="0">
                <a:hlinkClick r:id="rId6"/>
              </a:rPr>
              <a:t>https://</a:t>
            </a:r>
            <a:r>
              <a:rPr lang="en-US" sz="1800" dirty="0" smtClean="0">
                <a:hlinkClick r:id="rId6"/>
              </a:rPr>
              <a:t>www.in.gov/sos/elections/2403.htm</a:t>
            </a:r>
            <a:endParaRPr lang="en-US" sz="18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Attack Ad Hall of Fame: </a:t>
            </a:r>
            <a:r>
              <a:rPr lang="en-US" sz="1800" dirty="0">
                <a:hlinkClick r:id="rId7"/>
              </a:rPr>
              <a:t>https://</a:t>
            </a:r>
            <a:r>
              <a:rPr lang="en-US" sz="1800" dirty="0" smtClean="0">
                <a:hlinkClick r:id="rId7"/>
              </a:rPr>
              <a:t>www.press.uchicago.edu/Misc/Chicago/284996.html</a:t>
            </a:r>
            <a:endParaRPr lang="en-US" sz="18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hlinkClick r:id="rId8"/>
              </a:rPr>
              <a:t>The Billion-Dollar Disinformation Campaign to Reelect the </a:t>
            </a:r>
            <a:r>
              <a:rPr lang="en-US" sz="1800" dirty="0" smtClean="0">
                <a:hlinkClick r:id="rId8"/>
              </a:rPr>
              <a:t>President </a:t>
            </a:r>
            <a:r>
              <a:rPr lang="en-US" sz="1800" dirty="0" smtClean="0"/>
              <a:t>(McKay </a:t>
            </a:r>
            <a:r>
              <a:rPr lang="en-US" sz="1800" dirty="0" err="1" smtClean="0"/>
              <a:t>Coppins</a:t>
            </a:r>
            <a:r>
              <a:rPr lang="en-US" sz="1800" dirty="0" smtClean="0"/>
              <a:t>, </a:t>
            </a:r>
            <a:r>
              <a:rPr lang="en-US" sz="1800" i="1" dirty="0" smtClean="0"/>
              <a:t>The Atlantic</a:t>
            </a:r>
            <a:r>
              <a:rPr lang="en-US" sz="1800" dirty="0" smtClean="0"/>
              <a:t>, March 2020)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37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Welcome….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2142309"/>
            <a:ext cx="6887389" cy="3793880"/>
          </a:xfrm>
        </p:spPr>
        <p:txBody>
          <a:bodyPr/>
          <a:lstStyle/>
          <a:p>
            <a:r>
              <a:rPr lang="en-US" dirty="0" smtClean="0"/>
              <a:t>Second of 3 </a:t>
            </a:r>
            <a:r>
              <a:rPr lang="en-US" dirty="0" smtClean="0"/>
              <a:t>Ackerman Center professional </a:t>
            </a:r>
            <a:r>
              <a:rPr lang="en-US" dirty="0" smtClean="0"/>
              <a:t>development workshops around the theme of “Teaching Elections, Despite the Politics”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0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1C331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0045" y="91440"/>
            <a:ext cx="3806191" cy="6766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6776" y="982987"/>
            <a:ext cx="6386284" cy="47897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4812" y="948478"/>
            <a:ext cx="6110215" cy="45826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39" y="344059"/>
            <a:ext cx="4463143" cy="595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186914" cy="1066800"/>
          </a:xfrm>
        </p:spPr>
        <p:txBody>
          <a:bodyPr/>
          <a:lstStyle/>
          <a:p>
            <a:r>
              <a:rPr lang="en-US" sz="2400" dirty="0"/>
              <a:t>Ackerman Center for </a:t>
            </a:r>
            <a:r>
              <a:rPr lang="en-US" sz="3400" dirty="0"/>
              <a:t/>
            </a:r>
            <a:br>
              <a:rPr lang="en-US" sz="3400" dirty="0"/>
            </a:br>
            <a:r>
              <a:rPr lang="en-US" sz="3600" dirty="0"/>
              <a:t>Democratic Citizenship</a:t>
            </a:r>
            <a:endParaRPr lang="en-US" sz="3600" dirty="0">
              <a:solidFill>
                <a:schemeClr val="bg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47918" y="1237128"/>
            <a:ext cx="5606881" cy="5365377"/>
          </a:xfrm>
        </p:spPr>
        <p:txBody>
          <a:bodyPr>
            <a:normAutofit fontScale="47500" lnSpcReduction="20000"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4500" b="1" dirty="0" smtClean="0">
                <a:solidFill>
                  <a:prstClr val="black"/>
                </a:solidFill>
                <a:latin typeface="+mj-lt"/>
              </a:rPr>
              <a:t>Constitution </a:t>
            </a:r>
            <a:r>
              <a:rPr lang="en-US" sz="4500" b="1" dirty="0">
                <a:solidFill>
                  <a:prstClr val="black"/>
                </a:solidFill>
                <a:latin typeface="+mj-lt"/>
              </a:rPr>
              <a:t>Day </a:t>
            </a:r>
            <a:endParaRPr lang="en-US" sz="4500" b="1" dirty="0" smtClean="0">
              <a:solidFill>
                <a:prstClr val="black"/>
              </a:solidFill>
              <a:latin typeface="+mj-lt"/>
            </a:endParaRPr>
          </a:p>
          <a:p>
            <a:pPr marL="640080" lvl="1">
              <a:spcBef>
                <a:spcPts val="1000"/>
              </a:spcBef>
            </a:pPr>
            <a:r>
              <a:rPr lang="en-US" sz="4200" dirty="0" smtClean="0">
                <a:solidFill>
                  <a:prstClr val="black"/>
                </a:solidFill>
                <a:latin typeface="+mj-lt"/>
              </a:rPr>
              <a:t>(</a:t>
            </a:r>
            <a:r>
              <a:rPr lang="en-US" sz="4200" dirty="0">
                <a:solidFill>
                  <a:prstClr val="black"/>
                </a:solidFill>
                <a:latin typeface="+mj-lt"/>
              </a:rPr>
              <a:t>Sept. </a:t>
            </a:r>
            <a:r>
              <a:rPr lang="en-US" sz="4200" dirty="0" smtClean="0">
                <a:solidFill>
                  <a:prstClr val="black"/>
                </a:solidFill>
                <a:latin typeface="+mj-lt"/>
              </a:rPr>
              <a:t>17</a:t>
            </a:r>
            <a:r>
              <a:rPr lang="en-US" sz="4200" baseline="30000" dirty="0" smtClean="0">
                <a:solidFill>
                  <a:prstClr val="black"/>
                </a:solidFill>
                <a:latin typeface="+mj-lt"/>
              </a:rPr>
              <a:t>th</a:t>
            </a:r>
            <a:r>
              <a:rPr lang="en-US" sz="4200" dirty="0" smtClean="0">
                <a:solidFill>
                  <a:prstClr val="black"/>
                </a:solidFill>
                <a:latin typeface="+mj-lt"/>
              </a:rPr>
              <a:t>)</a:t>
            </a:r>
            <a:endParaRPr lang="en-US" sz="4200" dirty="0">
              <a:solidFill>
                <a:prstClr val="black"/>
              </a:solidFill>
              <a:latin typeface="+mj-lt"/>
            </a:endParaRP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4500" b="1" dirty="0">
                <a:solidFill>
                  <a:prstClr val="black"/>
                </a:solidFill>
                <a:latin typeface="+mj-lt"/>
              </a:rPr>
              <a:t>Citizenship Class (w/LUM) for </a:t>
            </a:r>
            <a:r>
              <a:rPr lang="en-US" sz="4500" b="1" dirty="0" smtClean="0">
                <a:solidFill>
                  <a:prstClr val="black"/>
                </a:solidFill>
                <a:latin typeface="+mj-lt"/>
              </a:rPr>
              <a:t>Immigrants</a:t>
            </a:r>
          </a:p>
          <a:p>
            <a:pPr marL="640080" lvl="1">
              <a:spcBef>
                <a:spcPts val="1000"/>
              </a:spcBef>
            </a:pPr>
            <a:r>
              <a:rPr lang="en-US" sz="4200" dirty="0" smtClean="0">
                <a:solidFill>
                  <a:prstClr val="black"/>
                </a:solidFill>
                <a:latin typeface="+mj-lt"/>
              </a:rPr>
              <a:t>our </a:t>
            </a:r>
            <a:r>
              <a:rPr lang="en-US" sz="4200" dirty="0">
                <a:solidFill>
                  <a:prstClr val="black"/>
                </a:solidFill>
                <a:latin typeface="+mj-lt"/>
              </a:rPr>
              <a:t>5</a:t>
            </a:r>
            <a:r>
              <a:rPr lang="en-US" sz="4200" baseline="30000" dirty="0" smtClean="0">
                <a:solidFill>
                  <a:prstClr val="black"/>
                </a:solidFill>
                <a:latin typeface="+mj-lt"/>
              </a:rPr>
              <a:t>th</a:t>
            </a:r>
            <a:r>
              <a:rPr lang="en-US" sz="42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200" dirty="0">
                <a:solidFill>
                  <a:prstClr val="black"/>
                </a:solidFill>
                <a:latin typeface="+mj-lt"/>
              </a:rPr>
              <a:t>offering (10-class sessions) </a:t>
            </a:r>
            <a:r>
              <a:rPr lang="en-US" sz="4200" dirty="0" smtClean="0">
                <a:solidFill>
                  <a:prstClr val="black"/>
                </a:solidFill>
                <a:latin typeface="+mj-lt"/>
              </a:rPr>
              <a:t>Fall 2019; 70+ </a:t>
            </a:r>
            <a:r>
              <a:rPr lang="en-US" sz="4200" dirty="0">
                <a:solidFill>
                  <a:prstClr val="black"/>
                </a:solidFill>
                <a:latin typeface="+mj-lt"/>
              </a:rPr>
              <a:t>students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4500" b="1" dirty="0">
                <a:solidFill>
                  <a:prstClr val="black"/>
                </a:solidFill>
                <a:latin typeface="+mj-lt"/>
              </a:rPr>
              <a:t>New PD Series: </a:t>
            </a:r>
            <a:r>
              <a:rPr lang="en-US" sz="4500" b="1" i="1" dirty="0">
                <a:solidFill>
                  <a:prstClr val="black"/>
                </a:solidFill>
                <a:latin typeface="+mj-lt"/>
              </a:rPr>
              <a:t>Teaching Elections D</a:t>
            </a:r>
            <a:r>
              <a:rPr lang="en-US" sz="4500" b="1" i="1" dirty="0" smtClean="0">
                <a:solidFill>
                  <a:prstClr val="black"/>
                </a:solidFill>
                <a:latin typeface="+mj-lt"/>
              </a:rPr>
              <a:t>espite </a:t>
            </a:r>
            <a:r>
              <a:rPr lang="en-US" sz="4500" b="1" i="1" dirty="0">
                <a:solidFill>
                  <a:prstClr val="black"/>
                </a:solidFill>
                <a:latin typeface="+mj-lt"/>
              </a:rPr>
              <a:t>the </a:t>
            </a:r>
            <a:r>
              <a:rPr lang="en-US" sz="4500" b="1" i="1" dirty="0" smtClean="0">
                <a:solidFill>
                  <a:prstClr val="black"/>
                </a:solidFill>
                <a:latin typeface="+mj-lt"/>
              </a:rPr>
              <a:t>Politics</a:t>
            </a:r>
            <a:endParaRPr lang="en-US" sz="4500" b="1" dirty="0" smtClean="0">
              <a:solidFill>
                <a:prstClr val="black"/>
              </a:solidFill>
              <a:latin typeface="+mj-lt"/>
            </a:endParaRP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4500" b="1" i="1" dirty="0" smtClean="0">
                <a:solidFill>
                  <a:prstClr val="black"/>
                </a:solidFill>
                <a:latin typeface="+mj-lt"/>
              </a:rPr>
              <a:t>Project </a:t>
            </a:r>
            <a:r>
              <a:rPr lang="en-US" sz="4500" b="1" i="1" dirty="0">
                <a:solidFill>
                  <a:prstClr val="black"/>
                </a:solidFill>
                <a:latin typeface="+mj-lt"/>
              </a:rPr>
              <a:t>Citizen</a:t>
            </a:r>
            <a:r>
              <a:rPr lang="en-US" sz="4500" dirty="0">
                <a:solidFill>
                  <a:prstClr val="black"/>
                </a:solidFill>
                <a:latin typeface="+mj-lt"/>
              </a:rPr>
              <a:t>; </a:t>
            </a:r>
            <a:r>
              <a:rPr lang="en-US" sz="4500" dirty="0" smtClean="0">
                <a:solidFill>
                  <a:prstClr val="black"/>
                </a:solidFill>
                <a:latin typeface="+mj-lt"/>
              </a:rPr>
              <a:t>7 </a:t>
            </a:r>
            <a:r>
              <a:rPr lang="en-US" sz="4500" dirty="0">
                <a:solidFill>
                  <a:prstClr val="black"/>
                </a:solidFill>
                <a:latin typeface="+mj-lt"/>
              </a:rPr>
              <a:t>classes; Showcase Dec. </a:t>
            </a:r>
            <a:r>
              <a:rPr lang="en-US" sz="4500" dirty="0" smtClean="0">
                <a:solidFill>
                  <a:prstClr val="black"/>
                </a:solidFill>
                <a:latin typeface="+mj-lt"/>
              </a:rPr>
              <a:t>2019</a:t>
            </a:r>
            <a:endParaRPr lang="en-US" sz="4500" dirty="0">
              <a:solidFill>
                <a:prstClr val="black"/>
              </a:solidFill>
              <a:latin typeface="+mj-lt"/>
            </a:endParaRP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4500" b="1" i="1" dirty="0">
                <a:solidFill>
                  <a:prstClr val="black"/>
                </a:solidFill>
                <a:latin typeface="+mj-lt"/>
              </a:rPr>
              <a:t>Greater Holocaust Remembrance Conference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4500" b="1" i="1" dirty="0">
                <a:solidFill>
                  <a:prstClr val="black"/>
                </a:solidFill>
                <a:latin typeface="+mj-lt"/>
              </a:rPr>
              <a:t>Purdue Series on Corporate Citizenship and Ethics </a:t>
            </a:r>
            <a:r>
              <a:rPr lang="en-US" sz="4500" dirty="0">
                <a:solidFill>
                  <a:prstClr val="black"/>
                </a:solidFill>
                <a:latin typeface="+mj-lt"/>
              </a:rPr>
              <a:t>(w/ support from Purdue Federal Credit Union): </a:t>
            </a:r>
          </a:p>
          <a:p>
            <a:pPr lvl="1"/>
            <a:r>
              <a:rPr lang="en-US" sz="4200" b="1" dirty="0" smtClean="0">
                <a:solidFill>
                  <a:prstClr val="black"/>
                </a:solidFill>
                <a:latin typeface="+mj-lt"/>
              </a:rPr>
              <a:t>John </a:t>
            </a:r>
            <a:r>
              <a:rPr lang="en-US" sz="4200" b="1" dirty="0" err="1" smtClean="0">
                <a:solidFill>
                  <a:prstClr val="black"/>
                </a:solidFill>
                <a:latin typeface="+mj-lt"/>
              </a:rPr>
              <a:t>Carryrou</a:t>
            </a:r>
            <a:r>
              <a:rPr lang="en-US" sz="42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200" b="1" dirty="0" smtClean="0">
                <a:solidFill>
                  <a:prstClr val="black"/>
                </a:solidFill>
                <a:latin typeface="+mj-lt"/>
              </a:rPr>
              <a:t>(</a:t>
            </a:r>
            <a:r>
              <a:rPr lang="en-US" sz="3400" dirty="0" smtClean="0">
                <a:solidFill>
                  <a:prstClr val="black"/>
                </a:solidFill>
              </a:rPr>
              <a:t>31</a:t>
            </a:r>
            <a:r>
              <a:rPr lang="en-US" sz="3400" baseline="30000" dirty="0" smtClean="0">
                <a:solidFill>
                  <a:prstClr val="black"/>
                </a:solidFill>
              </a:rPr>
              <a:t>st</a:t>
            </a:r>
            <a:r>
              <a:rPr lang="en-US" sz="3400" dirty="0" smtClean="0">
                <a:solidFill>
                  <a:prstClr val="black"/>
                </a:solidFill>
              </a:rPr>
              <a:t> </a:t>
            </a:r>
            <a:r>
              <a:rPr lang="en-US" sz="3400" dirty="0">
                <a:solidFill>
                  <a:prstClr val="black"/>
                </a:solidFill>
              </a:rPr>
              <a:t>speaker | 13,000+ </a:t>
            </a:r>
            <a:r>
              <a:rPr lang="en-US" sz="3400" dirty="0" smtClean="0">
                <a:solidFill>
                  <a:prstClr val="black"/>
                </a:solidFill>
              </a:rPr>
              <a:t>attendance)</a:t>
            </a:r>
            <a:endParaRPr lang="en-US" sz="3400" dirty="0">
              <a:solidFill>
                <a:prstClr val="black"/>
              </a:solidFill>
            </a:endParaRPr>
          </a:p>
          <a:p>
            <a:pPr lvl="2"/>
            <a:r>
              <a:rPr lang="en-US" sz="3800" b="1" dirty="0" smtClean="0"/>
              <a:t>Pulitzer </a:t>
            </a:r>
            <a:r>
              <a:rPr lang="en-US" sz="3800" b="1" dirty="0"/>
              <a:t>Prize-winning investigative journalist and author of the New York Times bestseller </a:t>
            </a:r>
            <a:r>
              <a:rPr lang="en-US" sz="3800" b="1" i="1" dirty="0"/>
              <a:t>Bad Blood</a:t>
            </a:r>
            <a:r>
              <a:rPr lang="en-US" sz="3800" i="1" dirty="0"/>
              <a:t/>
            </a:r>
            <a:br>
              <a:rPr lang="en-US" sz="3800" i="1" dirty="0"/>
            </a:br>
            <a:r>
              <a:rPr lang="en-US" sz="3800" b="1" dirty="0">
                <a:solidFill>
                  <a:srgbClr val="FF0000"/>
                </a:solidFill>
              </a:rPr>
              <a:t>Thursday, April 16, 2020</a:t>
            </a:r>
            <a:r>
              <a:rPr lang="en-US" sz="3800" dirty="0"/>
              <a:t/>
            </a:r>
            <a:br>
              <a:rPr lang="en-US" sz="3800" dirty="0"/>
            </a:br>
            <a:r>
              <a:rPr lang="en-US" sz="3800" b="1" dirty="0"/>
              <a:t>7:00 p.m.</a:t>
            </a:r>
            <a:r>
              <a:rPr lang="en-US" sz="3800" dirty="0"/>
              <a:t/>
            </a:r>
            <a:br>
              <a:rPr lang="en-US" sz="3800" dirty="0"/>
            </a:br>
            <a:r>
              <a:rPr lang="en-US" sz="3800" b="1" dirty="0"/>
              <a:t>Loeb Playhouse in Stewart </a:t>
            </a:r>
            <a:r>
              <a:rPr lang="en-US" sz="3800" b="1" dirty="0" smtClean="0"/>
              <a:t>Center</a:t>
            </a:r>
          </a:p>
          <a:p>
            <a:pPr marL="0" indent="0">
              <a:spcBef>
                <a:spcPct val="20000"/>
              </a:spcBef>
              <a:buNone/>
            </a:pPr>
            <a:r>
              <a:rPr lang="en-US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" t="15810" r="5095" b="33524"/>
          <a:stretch/>
        </p:blipFill>
        <p:spPr>
          <a:xfrm>
            <a:off x="5754799" y="551146"/>
            <a:ext cx="3381627" cy="14555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799" y="2063981"/>
            <a:ext cx="3389201" cy="13264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6" t="19680" b="36673"/>
          <a:stretch/>
        </p:blipFill>
        <p:spPr>
          <a:xfrm>
            <a:off x="5778777" y="4530341"/>
            <a:ext cx="3365223" cy="11911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351" y="5740133"/>
            <a:ext cx="3357649" cy="93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4798" y="3287523"/>
            <a:ext cx="3381627" cy="1345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964" y="2063981"/>
            <a:ext cx="3353461" cy="33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2940" y="91423"/>
            <a:ext cx="4849380" cy="67665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57154" y="2155371"/>
            <a:ext cx="2521132" cy="235132"/>
          </a:xfrm>
          <a:prstGeom prst="rect">
            <a:avLst/>
          </a:prstGeom>
          <a:solidFill>
            <a:schemeClr val="accent1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9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164" b="1527"/>
          <a:stretch/>
        </p:blipFill>
        <p:spPr>
          <a:xfrm>
            <a:off x="1840638" y="169817"/>
            <a:ext cx="5388677" cy="66881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4823" y="3213463"/>
            <a:ext cx="4454434" cy="914400"/>
          </a:xfrm>
          <a:prstGeom prst="rect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64823" y="4219303"/>
            <a:ext cx="4564492" cy="1092925"/>
          </a:xfrm>
          <a:prstGeom prst="rect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64823" y="5264333"/>
            <a:ext cx="4564492" cy="1092925"/>
          </a:xfrm>
          <a:prstGeom prst="rect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7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first…a little humor!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95" y="2016564"/>
            <a:ext cx="5715000" cy="44862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09" y="2216241"/>
            <a:ext cx="5973172" cy="4479879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2528" y="2423927"/>
            <a:ext cx="5494133" cy="40656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673" y="1862591"/>
            <a:ext cx="6443844" cy="4794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528" y="1862591"/>
            <a:ext cx="6670531" cy="483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5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know about campaign advertising &amp; finance?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83821" y="5484355"/>
            <a:ext cx="3760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linkClick r:id="rId2"/>
              </a:rPr>
              <a:t>https://kahoot.com/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829" y="2312126"/>
            <a:ext cx="2502688" cy="20676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8083" y="4344216"/>
            <a:ext cx="3760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C000"/>
                </a:solidFill>
              </a:rPr>
              <a:t>Kahoot</a:t>
            </a:r>
            <a:r>
              <a:rPr lang="en-US" sz="2400" dirty="0" smtClean="0">
                <a:solidFill>
                  <a:srgbClr val="FFC000"/>
                </a:solidFill>
              </a:rPr>
              <a:t> app </a:t>
            </a:r>
            <a:r>
              <a:rPr lang="en-US" sz="2400" dirty="0" smtClean="0"/>
              <a:t>(App Store)</a:t>
            </a:r>
            <a:endParaRPr lang="en-US" sz="2400" dirty="0"/>
          </a:p>
        </p:txBody>
      </p:sp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39" y="2573382"/>
            <a:ext cx="4762786" cy="307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3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8725"/>
            <a:ext cx="7511143" cy="1080938"/>
          </a:xfrm>
        </p:spPr>
        <p:txBody>
          <a:bodyPr/>
          <a:lstStyle/>
          <a:p>
            <a:r>
              <a:rPr lang="en-US" dirty="0" smtClean="0"/>
              <a:t>Campaign Ads: </a:t>
            </a:r>
            <a:r>
              <a:rPr lang="en-US" dirty="0" smtClean="0"/>
              <a:t>Not a </a:t>
            </a:r>
            <a:r>
              <a:rPr lang="en-US" dirty="0" smtClean="0"/>
              <a:t>New </a:t>
            </a:r>
            <a:r>
              <a:rPr lang="en-US" dirty="0" smtClean="0"/>
              <a:t>Problem</a:t>
            </a:r>
            <a:r>
              <a:rPr lang="en-US" dirty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639" y="2272938"/>
            <a:ext cx="8298852" cy="42846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Political ads (and nasty ones!) have been around for a long time….</a:t>
            </a:r>
          </a:p>
          <a:p>
            <a:r>
              <a:rPr lang="en-US" sz="2800" dirty="0" smtClean="0">
                <a:sym typeface="Wingdings" panose="05000000000000000000" pitchFamily="2" charset="2"/>
              </a:rPr>
              <a:t>Whenever  you hear a pundit say, “What would the Founders think….?” consider </a:t>
            </a:r>
            <a:r>
              <a:rPr lang="en-US" sz="2800" dirty="0" smtClean="0">
                <a:sym typeface="Wingdings" panose="05000000000000000000" pitchFamily="2" charset="2"/>
              </a:rPr>
              <a:t>this: </a:t>
            </a:r>
            <a:r>
              <a:rPr lang="en-US" sz="2400" dirty="0" smtClean="0">
                <a:hlinkClick r:id="rId2"/>
              </a:rPr>
              <a:t>https</a:t>
            </a:r>
            <a:r>
              <a:rPr lang="en-US" sz="2400" dirty="0">
                <a:hlinkClick r:id="rId2"/>
              </a:rPr>
              <a:t>://www.youtube.com/watch?v=G3DAET89ypM</a:t>
            </a:r>
            <a:endParaRPr lang="en-US" sz="24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5836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62992</TotalTime>
  <Words>705</Words>
  <Application>Microsoft Office PowerPoint</Application>
  <PresentationFormat>On-screen Show (4:3)</PresentationFormat>
  <Paragraphs>65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Impact</vt:lpstr>
      <vt:lpstr>Trebuchet MS</vt:lpstr>
      <vt:lpstr>Wingdings</vt:lpstr>
      <vt:lpstr>Berlin</vt:lpstr>
      <vt:lpstr>Retrospect</vt:lpstr>
      <vt:lpstr>Office Theme</vt:lpstr>
      <vt:lpstr>Election Literacy Analyzing Campaign Ads</vt:lpstr>
      <vt:lpstr>Welcome….</vt:lpstr>
      <vt:lpstr>PowerPoint Presentation</vt:lpstr>
      <vt:lpstr>Ackerman Center for  Democratic Citizenship</vt:lpstr>
      <vt:lpstr>PowerPoint Presentation</vt:lpstr>
      <vt:lpstr>PowerPoint Presentation</vt:lpstr>
      <vt:lpstr>But first…a little humor!</vt:lpstr>
      <vt:lpstr>What DO we know about campaign advertising &amp; finance?</vt:lpstr>
      <vt:lpstr>Campaign Ads: Not a New Problem!</vt:lpstr>
      <vt:lpstr>Why this topic?</vt:lpstr>
      <vt:lpstr>Why this topic?</vt:lpstr>
      <vt:lpstr>NewseumED</vt:lpstr>
      <vt:lpstr>“Decoding Elections:   Process Persuasion &amp; Participation”</vt:lpstr>
      <vt:lpstr>Jessi McCarthy, NewseumED</vt:lpstr>
      <vt:lpstr>Jessi McCarthy, NewseumED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Critical Media Literacy &amp; Fake News</dc:title>
  <dc:creator>Vanfossen, Phillip J</dc:creator>
  <cp:lastModifiedBy>Review</cp:lastModifiedBy>
  <cp:revision>198</cp:revision>
  <dcterms:created xsi:type="dcterms:W3CDTF">2018-08-23T16:06:48Z</dcterms:created>
  <dcterms:modified xsi:type="dcterms:W3CDTF">2020-02-10T20:52:06Z</dcterms:modified>
</cp:coreProperties>
</file>