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 id="2147483687" r:id="rId2"/>
    <p:sldMasterId id="2147483699" r:id="rId3"/>
    <p:sldMasterId id="2147483712" r:id="rId4"/>
  </p:sldMasterIdLst>
  <p:notesMasterIdLst>
    <p:notesMasterId r:id="rId130"/>
  </p:notesMasterIdLst>
  <p:sldIdLst>
    <p:sldId id="256" r:id="rId5"/>
    <p:sldId id="257" r:id="rId6"/>
    <p:sldId id="347" r:id="rId7"/>
    <p:sldId id="283" r:id="rId8"/>
    <p:sldId id="286" r:id="rId9"/>
    <p:sldId id="284" r:id="rId10"/>
    <p:sldId id="275" r:id="rId11"/>
    <p:sldId id="282" r:id="rId12"/>
    <p:sldId id="278" r:id="rId13"/>
    <p:sldId id="281" r:id="rId14"/>
    <p:sldId id="346" r:id="rId15"/>
    <p:sldId id="258" r:id="rId16"/>
    <p:sldId id="293" r:id="rId17"/>
    <p:sldId id="259" r:id="rId18"/>
    <p:sldId id="299" r:id="rId19"/>
    <p:sldId id="300" r:id="rId20"/>
    <p:sldId id="301" r:id="rId21"/>
    <p:sldId id="302" r:id="rId22"/>
    <p:sldId id="313" r:id="rId23"/>
    <p:sldId id="314" r:id="rId24"/>
    <p:sldId id="303" r:id="rId25"/>
    <p:sldId id="305" r:id="rId26"/>
    <p:sldId id="304" r:id="rId27"/>
    <p:sldId id="345" r:id="rId28"/>
    <p:sldId id="321" r:id="rId29"/>
    <p:sldId id="306" r:id="rId30"/>
    <p:sldId id="294" r:id="rId31"/>
    <p:sldId id="312" r:id="rId32"/>
    <p:sldId id="307" r:id="rId33"/>
    <p:sldId id="308" r:id="rId34"/>
    <p:sldId id="309" r:id="rId35"/>
    <p:sldId id="310" r:id="rId36"/>
    <p:sldId id="344" r:id="rId37"/>
    <p:sldId id="295" r:id="rId38"/>
    <p:sldId id="311" r:id="rId39"/>
    <p:sldId id="315" r:id="rId40"/>
    <p:sldId id="316" r:id="rId41"/>
    <p:sldId id="317" r:id="rId42"/>
    <p:sldId id="318" r:id="rId43"/>
    <p:sldId id="319" r:id="rId44"/>
    <p:sldId id="320" r:id="rId45"/>
    <p:sldId id="262" r:id="rId46"/>
    <p:sldId id="297" r:id="rId47"/>
    <p:sldId id="322" r:id="rId48"/>
    <p:sldId id="323" r:id="rId49"/>
    <p:sldId id="324" r:id="rId50"/>
    <p:sldId id="328" r:id="rId51"/>
    <p:sldId id="298" r:id="rId52"/>
    <p:sldId id="330" r:id="rId53"/>
    <p:sldId id="331" r:id="rId54"/>
    <p:sldId id="338" r:id="rId55"/>
    <p:sldId id="329" r:id="rId56"/>
    <p:sldId id="325" r:id="rId57"/>
    <p:sldId id="326" r:id="rId58"/>
    <p:sldId id="332" r:id="rId59"/>
    <p:sldId id="333" r:id="rId60"/>
    <p:sldId id="334" r:id="rId61"/>
    <p:sldId id="335" r:id="rId62"/>
    <p:sldId id="327" r:id="rId63"/>
    <p:sldId id="336" r:id="rId64"/>
    <p:sldId id="337" r:id="rId65"/>
    <p:sldId id="339" r:id="rId66"/>
    <p:sldId id="340" r:id="rId67"/>
    <p:sldId id="341" r:id="rId68"/>
    <p:sldId id="343" r:id="rId69"/>
    <p:sldId id="348" r:id="rId70"/>
    <p:sldId id="349" r:id="rId71"/>
    <p:sldId id="350" r:id="rId72"/>
    <p:sldId id="351" r:id="rId73"/>
    <p:sldId id="352" r:id="rId74"/>
    <p:sldId id="353" r:id="rId75"/>
    <p:sldId id="354" r:id="rId76"/>
    <p:sldId id="355" r:id="rId77"/>
    <p:sldId id="356" r:id="rId78"/>
    <p:sldId id="357" r:id="rId79"/>
    <p:sldId id="358" r:id="rId80"/>
    <p:sldId id="359" r:id="rId81"/>
    <p:sldId id="360" r:id="rId82"/>
    <p:sldId id="361" r:id="rId83"/>
    <p:sldId id="362" r:id="rId84"/>
    <p:sldId id="363" r:id="rId85"/>
    <p:sldId id="364" r:id="rId86"/>
    <p:sldId id="365" r:id="rId87"/>
    <p:sldId id="366" r:id="rId88"/>
    <p:sldId id="367" r:id="rId89"/>
    <p:sldId id="368" r:id="rId90"/>
    <p:sldId id="369" r:id="rId91"/>
    <p:sldId id="370" r:id="rId92"/>
    <p:sldId id="371" r:id="rId93"/>
    <p:sldId id="372" r:id="rId94"/>
    <p:sldId id="373" r:id="rId95"/>
    <p:sldId id="374" r:id="rId96"/>
    <p:sldId id="375" r:id="rId97"/>
    <p:sldId id="376" r:id="rId98"/>
    <p:sldId id="377" r:id="rId99"/>
    <p:sldId id="378" r:id="rId100"/>
    <p:sldId id="379" r:id="rId101"/>
    <p:sldId id="380" r:id="rId102"/>
    <p:sldId id="381" r:id="rId103"/>
    <p:sldId id="382" r:id="rId104"/>
    <p:sldId id="383" r:id="rId105"/>
    <p:sldId id="384" r:id="rId106"/>
    <p:sldId id="385" r:id="rId107"/>
    <p:sldId id="386" r:id="rId108"/>
    <p:sldId id="387" r:id="rId109"/>
    <p:sldId id="388" r:id="rId110"/>
    <p:sldId id="389" r:id="rId111"/>
    <p:sldId id="390" r:id="rId112"/>
    <p:sldId id="391" r:id="rId113"/>
    <p:sldId id="392" r:id="rId114"/>
    <p:sldId id="393" r:id="rId115"/>
    <p:sldId id="394" r:id="rId116"/>
    <p:sldId id="395" r:id="rId117"/>
    <p:sldId id="396" r:id="rId118"/>
    <p:sldId id="397" r:id="rId119"/>
    <p:sldId id="398" r:id="rId120"/>
    <p:sldId id="399" r:id="rId121"/>
    <p:sldId id="400" r:id="rId122"/>
    <p:sldId id="401" r:id="rId123"/>
    <p:sldId id="402" r:id="rId124"/>
    <p:sldId id="403" r:id="rId125"/>
    <p:sldId id="404" r:id="rId126"/>
    <p:sldId id="405" r:id="rId127"/>
    <p:sldId id="406" r:id="rId128"/>
    <p:sldId id="260" r:id="rId1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3" d="100"/>
          <a:sy n="73" d="100"/>
        </p:scale>
        <p:origin x="14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slide" Target="slides/slide12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1B7E3-27FC-4801-97AA-F66FF50AED6A}" type="datetimeFigureOut">
              <a:rPr lang="en-US" smtClean="0"/>
              <a:t>1/13/2020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8C2E6C-7BF1-4079-850D-F2D266B473F1}" type="slidenum">
              <a:rPr lang="en-US" smtClean="0"/>
              <a:t>‹#›</a:t>
            </a:fld>
            <a:endParaRPr lang="en-US"/>
          </a:p>
        </p:txBody>
      </p:sp>
    </p:spTree>
    <p:extLst>
      <p:ext uri="{BB962C8B-B14F-4D97-AF65-F5344CB8AC3E}">
        <p14:creationId xmlns:p14="http://schemas.microsoft.com/office/powerpoint/2010/main" val="2636621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1811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3047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896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5908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4505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195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78709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981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0138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304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267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174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6827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7472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9885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350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673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6241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62572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598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50"/>
            <a:ext cx="5486400" cy="4567604"/>
          </a:xfrm>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8601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0222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25196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550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2909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0514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4094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864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37139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10675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239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1970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16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770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323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5884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739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20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21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6D9C39-9BA8-4DA2-B0C6-CCD6A2AF4C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0803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Master" Target="../slideMasters/slideMaster4.xml"/><Relationship Id="rId5" Type="http://schemas.microsoft.com/office/2007/relationships/hdphoto" Target="../media/hdphoto1.wdp"/><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78ABE3C1-DBE1-495D-B57B-2849774B866A}" type="datetimeFigureOut">
              <a:rPr lang="en-US" smtClean="0"/>
              <a:t>1/13/2020</a:t>
            </a:fld>
            <a:endParaRPr lang="en-US" dirty="0"/>
          </a:p>
        </p:txBody>
      </p:sp>
      <p:sp>
        <p:nvSpPr>
          <p:cNvPr id="5" name="Footer Placeholder 4"/>
          <p:cNvSpPr>
            <a:spLocks noGrp="1"/>
          </p:cNvSpPr>
          <p:nvPr>
            <p:ph type="ftr" sz="quarter" idx="11"/>
          </p:nvPr>
        </p:nvSpPr>
        <p:spPr>
          <a:xfrm>
            <a:off x="533401" y="5936189"/>
            <a:ext cx="4021666" cy="365125"/>
          </a:xfrm>
        </p:spPr>
        <p:txBody>
          <a:bodyPr/>
          <a:lstStyle/>
          <a:p>
            <a:endParaRPr lang="en-US" dirty="0"/>
          </a:p>
        </p:txBody>
      </p:sp>
      <p:sp>
        <p:nvSpPr>
          <p:cNvPr id="6" name="Slide Number Placeholder 5"/>
          <p:cNvSpPr>
            <a:spLocks noGrp="1"/>
          </p:cNvSpPr>
          <p:nvPr>
            <p:ph type="sldNum" sz="quarter" idx="12"/>
          </p:nvPr>
        </p:nvSpPr>
        <p:spPr>
          <a:xfrm>
            <a:off x="7010399" y="2750337"/>
            <a:ext cx="1370293" cy="1356442"/>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9631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310"/>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533157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1161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395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a:t>
            </a:fld>
            <a:endParaRPr lang="en-US" dirty="0"/>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048203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7856438" y="470992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55341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smtClean="0"/>
              <a:t>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3684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smtClean="0"/>
              <a:t>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63858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3706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6178E61D-D431-422C-9764-11DAFE33AB63}" type="datetimeFigureOut">
              <a:rPr lang="en-US" smtClean="0"/>
              <a:t>1/13/2020</a:t>
            </a:fld>
            <a:endParaRPr lang="en-US" dirty="0"/>
          </a:p>
        </p:txBody>
      </p:sp>
      <p:sp>
        <p:nvSpPr>
          <p:cNvPr id="5" name="Footer Placeholder 4"/>
          <p:cNvSpPr>
            <a:spLocks noGrp="1"/>
          </p:cNvSpPr>
          <p:nvPr>
            <p:ph type="ftr" sz="quarter" idx="11"/>
          </p:nvPr>
        </p:nvSpPr>
        <p:spPr>
          <a:xfrm>
            <a:off x="510241" y="5936189"/>
            <a:ext cx="4518959" cy="365125"/>
          </a:xfrm>
        </p:spPr>
        <p:txBody>
          <a:bodyPr/>
          <a:lstStyle/>
          <a:p>
            <a:endParaRPr lang="en-US" dirty="0"/>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07237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C130ED0-7288-45D3-B8D4-18A03DDB0BF8}" type="slidenum">
              <a:rPr lang="en-US" altLang="en-US"/>
              <a:pPr>
                <a:defRPr/>
              </a:pPr>
              <a:t>‹#›</a:t>
            </a:fld>
            <a:endParaRPr lang="en-US" altLang="en-US"/>
          </a:p>
        </p:txBody>
      </p:sp>
    </p:spTree>
    <p:extLst>
      <p:ext uri="{BB962C8B-B14F-4D97-AF65-F5344CB8AC3E}">
        <p14:creationId xmlns:p14="http://schemas.microsoft.com/office/powerpoint/2010/main" val="93508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D84B73-15E4-4783-9DA8-3995F89A9388}" type="slidenum">
              <a:rPr lang="en-US" altLang="en-US"/>
              <a:pPr>
                <a:defRPr/>
              </a:pPr>
              <a:t>‹#›</a:t>
            </a:fld>
            <a:endParaRPr lang="en-US" altLang="en-US"/>
          </a:p>
        </p:txBody>
      </p:sp>
    </p:spTree>
    <p:extLst>
      <p:ext uri="{BB962C8B-B14F-4D97-AF65-F5344CB8AC3E}">
        <p14:creationId xmlns:p14="http://schemas.microsoft.com/office/powerpoint/2010/main" val="407461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smtClean="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255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5"/>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C2F2FE2-4433-4F28-B599-9213EF03AAEF}" type="slidenum">
              <a:rPr lang="en-US" altLang="en-US"/>
              <a:pPr>
                <a:defRPr/>
              </a:pPr>
              <a:t>‹#›</a:t>
            </a:fld>
            <a:endParaRPr lang="en-US" altLang="en-US"/>
          </a:p>
        </p:txBody>
      </p:sp>
    </p:spTree>
    <p:extLst>
      <p:ext uri="{BB962C8B-B14F-4D97-AF65-F5344CB8AC3E}">
        <p14:creationId xmlns:p14="http://schemas.microsoft.com/office/powerpoint/2010/main" val="920204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C2E7EE-162A-4294-849C-5E7F9C2CA37A}" type="slidenum">
              <a:rPr lang="en-US" altLang="en-US"/>
              <a:pPr>
                <a:defRPr/>
              </a:pPr>
              <a:t>‹#›</a:t>
            </a:fld>
            <a:endParaRPr lang="en-US" altLang="en-US"/>
          </a:p>
        </p:txBody>
      </p:sp>
    </p:spTree>
    <p:extLst>
      <p:ext uri="{BB962C8B-B14F-4D97-AF65-F5344CB8AC3E}">
        <p14:creationId xmlns:p14="http://schemas.microsoft.com/office/powerpoint/2010/main" val="48509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A6CE884-8D2C-4CAB-A890-3C9280C17315}" type="slidenum">
              <a:rPr lang="en-US" altLang="en-US"/>
              <a:pPr>
                <a:defRPr/>
              </a:pPr>
              <a:t>‹#›</a:t>
            </a:fld>
            <a:endParaRPr lang="en-US" altLang="en-US"/>
          </a:p>
        </p:txBody>
      </p:sp>
    </p:spTree>
    <p:extLst>
      <p:ext uri="{BB962C8B-B14F-4D97-AF65-F5344CB8AC3E}">
        <p14:creationId xmlns:p14="http://schemas.microsoft.com/office/powerpoint/2010/main" val="1111039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894EB27-1246-477F-AA5F-E1F5FCE3E06C}" type="slidenum">
              <a:rPr lang="en-US" altLang="en-US"/>
              <a:pPr>
                <a:defRPr/>
              </a:pPr>
              <a:t>‹#›</a:t>
            </a:fld>
            <a:endParaRPr lang="en-US" altLang="en-US"/>
          </a:p>
        </p:txBody>
      </p:sp>
    </p:spTree>
    <p:extLst>
      <p:ext uri="{BB962C8B-B14F-4D97-AF65-F5344CB8AC3E}">
        <p14:creationId xmlns:p14="http://schemas.microsoft.com/office/powerpoint/2010/main" val="1305746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2"/>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p:cNvSpPr>
            <a:spLocks noGrp="1"/>
          </p:cNvSpPr>
          <p:nvPr>
            <p:ph type="dt" sz="half" idx="10"/>
          </p:nvPr>
        </p:nvSpPr>
        <p:spPr/>
        <p:txBody>
          <a:bodyPr/>
          <a:lstStyle>
            <a:lvl1pPr>
              <a:defRPr/>
            </a:lvl1pPr>
          </a:lstStyle>
          <a:p>
            <a:pPr>
              <a:defRPr/>
            </a:pPr>
            <a:endParaRPr lang="en-US"/>
          </a:p>
        </p:txBody>
      </p:sp>
      <p:sp>
        <p:nvSpPr>
          <p:cNvPr id="5" name="Footer Placeholder 7"/>
          <p:cNvSpPr>
            <a:spLocks noGrp="1"/>
          </p:cNvSpPr>
          <p:nvPr>
            <p:ph type="ftr" sz="quarter" idx="11"/>
          </p:nvPr>
        </p:nvSpPr>
        <p:spPr/>
        <p:txBody>
          <a:bodyPr/>
          <a:lstStyle>
            <a:lvl1pPr>
              <a:defRPr>
                <a:solidFill>
                  <a:srgbClr val="FFFFFF"/>
                </a:solidFill>
              </a:defRPr>
            </a:lvl1pPr>
          </a:lstStyle>
          <a:p>
            <a:pPr>
              <a:defRPr/>
            </a:pPr>
            <a:endParaRPr lang="en-US"/>
          </a:p>
        </p:txBody>
      </p:sp>
      <p:sp>
        <p:nvSpPr>
          <p:cNvPr id="6" name="Slide Number Placeholder 8"/>
          <p:cNvSpPr>
            <a:spLocks noGrp="1"/>
          </p:cNvSpPr>
          <p:nvPr>
            <p:ph type="sldNum" sz="quarter" idx="12"/>
          </p:nvPr>
        </p:nvSpPr>
        <p:spPr/>
        <p:txBody>
          <a:bodyPr/>
          <a:lstStyle>
            <a:lvl1pPr>
              <a:defRPr/>
            </a:lvl1pPr>
          </a:lstStyle>
          <a:p>
            <a:pPr>
              <a:defRPr/>
            </a:pPr>
            <a:fld id="{BECC3281-4661-4701-B2EC-02CB5C590BE3}" type="slidenum">
              <a:rPr lang="en-US" altLang="en-US"/>
              <a:pPr>
                <a:defRPr/>
              </a:pPr>
              <a:t>‹#›</a:t>
            </a:fld>
            <a:endParaRPr lang="en-US" altLang="en-US"/>
          </a:p>
        </p:txBody>
      </p:sp>
    </p:spTree>
    <p:extLst>
      <p:ext uri="{BB962C8B-B14F-4D97-AF65-F5344CB8AC3E}">
        <p14:creationId xmlns:p14="http://schemas.microsoft.com/office/powerpoint/2010/main" val="2678737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a:xfrm>
            <a:off x="349250" y="6459538"/>
            <a:ext cx="1963738" cy="365125"/>
          </a:xfrm>
        </p:spPr>
        <p:txBody>
          <a:bodyPr/>
          <a:lstStyle>
            <a:lvl1pPr algn="l">
              <a:defRPr/>
            </a:lvl1pPr>
          </a:lstStyle>
          <a:p>
            <a:pPr>
              <a:defRPr/>
            </a:pPr>
            <a:endParaRPr lang="en-US"/>
          </a:p>
        </p:txBody>
      </p:sp>
      <p:sp>
        <p:nvSpPr>
          <p:cNvPr id="8" name="Footer Placeholder 5"/>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p>
        </p:txBody>
      </p:sp>
      <p:sp>
        <p:nvSpPr>
          <p:cNvPr id="9" name="Slide Number Placeholder 6"/>
          <p:cNvSpPr>
            <a:spLocks noGrp="1"/>
          </p:cNvSpPr>
          <p:nvPr>
            <p:ph type="sldNum" sz="quarter" idx="12"/>
          </p:nvPr>
        </p:nvSpPr>
        <p:spPr/>
        <p:txBody>
          <a:bodyPr/>
          <a:lstStyle>
            <a:lvl1pPr>
              <a:defRPr>
                <a:solidFill>
                  <a:schemeClr val="tx2"/>
                </a:solidFill>
              </a:defRPr>
            </a:lvl1pPr>
          </a:lstStyle>
          <a:p>
            <a:pPr>
              <a:defRPr/>
            </a:pPr>
            <a:fld id="{255F2A93-A9A2-4C54-B718-EE552FA78285}" type="slidenum">
              <a:rPr lang="en-US" altLang="en-US"/>
              <a:pPr>
                <a:defRPr/>
              </a:pPr>
              <a:t>‹#›</a:t>
            </a:fld>
            <a:endParaRPr lang="en-US" altLang="en-US"/>
          </a:p>
        </p:txBody>
      </p:sp>
    </p:spTree>
    <p:extLst>
      <p:ext uri="{BB962C8B-B14F-4D97-AF65-F5344CB8AC3E}">
        <p14:creationId xmlns:p14="http://schemas.microsoft.com/office/powerpoint/2010/main" val="3902025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7" name="Date Placeholder 4"/>
          <p:cNvSpPr>
            <a:spLocks noGrp="1"/>
          </p:cNvSpPr>
          <p:nvPr>
            <p:ph type="dt" sz="half" idx="10"/>
          </p:nvPr>
        </p:nvSpPr>
        <p:spPr/>
        <p:txBody>
          <a:bodyPr/>
          <a:lstStyle>
            <a:lvl1pPr>
              <a:defRPr/>
            </a:lvl1pPr>
          </a:lstStyle>
          <a:p>
            <a:pPr>
              <a:defRPr/>
            </a:pPr>
            <a:endParaRPr lang="en-US"/>
          </a:p>
        </p:txBody>
      </p:sp>
      <p:sp>
        <p:nvSpPr>
          <p:cNvPr id="8" name="Footer Placeholder 5"/>
          <p:cNvSpPr>
            <a:spLocks noGrp="1"/>
          </p:cNvSpPr>
          <p:nvPr>
            <p:ph type="ftr" sz="quarter" idx="11"/>
          </p:nvPr>
        </p:nvSpPr>
        <p:spPr/>
        <p:txBody>
          <a:bodyPr/>
          <a:lstStyle>
            <a:lvl1pPr>
              <a:defRPr/>
            </a:lvl1pPr>
          </a:lstStyle>
          <a:p>
            <a:pPr>
              <a:defRPr/>
            </a:pPr>
            <a:endParaRPr lang="en-US"/>
          </a:p>
        </p:txBody>
      </p:sp>
      <p:sp>
        <p:nvSpPr>
          <p:cNvPr id="9" name="Slide Number Placeholder 6"/>
          <p:cNvSpPr>
            <a:spLocks noGrp="1"/>
          </p:cNvSpPr>
          <p:nvPr>
            <p:ph type="sldNum" sz="quarter" idx="12"/>
          </p:nvPr>
        </p:nvSpPr>
        <p:spPr/>
        <p:txBody>
          <a:bodyPr/>
          <a:lstStyle>
            <a:lvl1pPr>
              <a:defRPr/>
            </a:lvl1pPr>
          </a:lstStyle>
          <a:p>
            <a:pPr>
              <a:defRPr/>
            </a:pPr>
            <a:fld id="{B4781EA1-C6F7-4A8E-92C2-1D346D37CA8F}" type="slidenum">
              <a:rPr lang="en-US" altLang="en-US"/>
              <a:pPr>
                <a:defRPr/>
              </a:pPr>
              <a:t>‹#›</a:t>
            </a:fld>
            <a:endParaRPr lang="en-US" altLang="en-US"/>
          </a:p>
        </p:txBody>
      </p:sp>
    </p:spTree>
    <p:extLst>
      <p:ext uri="{BB962C8B-B14F-4D97-AF65-F5344CB8AC3E}">
        <p14:creationId xmlns:p14="http://schemas.microsoft.com/office/powerpoint/2010/main" val="244104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8D310F9-CC43-4B8C-AD64-DED2C7352F21}" type="slidenum">
              <a:rPr lang="en-US" altLang="en-US"/>
              <a:pPr>
                <a:defRPr/>
              </a:pPr>
              <a:t>‹#›</a:t>
            </a:fld>
            <a:endParaRPr lang="en-US" altLang="en-US"/>
          </a:p>
        </p:txBody>
      </p:sp>
    </p:spTree>
    <p:extLst>
      <p:ext uri="{BB962C8B-B14F-4D97-AF65-F5344CB8AC3E}">
        <p14:creationId xmlns:p14="http://schemas.microsoft.com/office/powerpoint/2010/main" val="298106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4"/>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2258765-95B2-4673-B09F-4438FFBBC34B}" type="slidenum">
              <a:rPr lang="en-US" altLang="en-US"/>
              <a:pPr>
                <a:defRPr/>
              </a:pPr>
              <a:t>‹#›</a:t>
            </a:fld>
            <a:endParaRPr lang="en-US" altLang="en-US"/>
          </a:p>
        </p:txBody>
      </p:sp>
    </p:spTree>
    <p:extLst>
      <p:ext uri="{BB962C8B-B14F-4D97-AF65-F5344CB8AC3E}">
        <p14:creationId xmlns:p14="http://schemas.microsoft.com/office/powerpoint/2010/main" val="71701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F6EC949-E6E9-432F-AC91-8181B89C904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424607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5365810" y="5936188"/>
            <a:ext cx="2057400" cy="365125"/>
          </a:xfrm>
        </p:spPr>
        <p:txBody>
          <a:bodyPr/>
          <a:lstStyle/>
          <a:p>
            <a:fld id="{30578ACC-22D6-47C1-A373-4FD133E34F3C}" type="datetimeFigureOut">
              <a:rPr lang="en-US" smtClean="0"/>
              <a:t>1/13/2020</a:t>
            </a:fld>
            <a:endParaRPr lang="en-US" dirty="0"/>
          </a:p>
        </p:txBody>
      </p:sp>
      <p:sp>
        <p:nvSpPr>
          <p:cNvPr id="5" name="Footer Placeholder 4"/>
          <p:cNvSpPr>
            <a:spLocks noGrp="1"/>
          </p:cNvSpPr>
          <p:nvPr>
            <p:ph type="ftr" sz="quarter" idx="11"/>
          </p:nvPr>
        </p:nvSpPr>
        <p:spPr>
          <a:xfrm>
            <a:off x="533400" y="5936189"/>
            <a:ext cx="4834673" cy="365125"/>
          </a:xfrm>
        </p:spPr>
        <p:txBody>
          <a:bodyPr/>
          <a:lstStyle/>
          <a:p>
            <a:endParaRPr lang="en-US" dirty="0"/>
          </a:p>
        </p:txBody>
      </p:sp>
      <p:sp>
        <p:nvSpPr>
          <p:cNvPr id="6" name="Slide Number Placeholder 5"/>
          <p:cNvSpPr>
            <a:spLocks noGrp="1"/>
          </p:cNvSpPr>
          <p:nvPr>
            <p:ph type="sldNum" sz="quarter" idx="12"/>
          </p:nvPr>
        </p:nvSpPr>
        <p:spPr>
          <a:xfrm>
            <a:off x="7856438" y="2869896"/>
            <a:ext cx="1149836" cy="1090789"/>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2518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6EC949-E6E9-432F-AC91-8181B89C904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169735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F6EC949-E6E9-432F-AC91-8181B89C904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419309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F6EC949-E6E9-432F-AC91-8181B89C904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3937046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F6EC949-E6E9-432F-AC91-8181B89C904B}" type="datetimeFigureOut">
              <a:rPr lang="en-US" smtClean="0"/>
              <a:t>1/13/2020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83667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F6EC949-E6E9-432F-AC91-8181B89C904B}" type="datetimeFigureOut">
              <a:rPr lang="en-US" smtClean="0"/>
              <a:t>1/13/2020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234393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EC949-E6E9-432F-AC91-8181B89C904B}" type="datetimeFigureOut">
              <a:rPr lang="en-US" smtClean="0"/>
              <a:t>1/13/2020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216426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6EC949-E6E9-432F-AC91-8181B89C904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1230194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F6EC949-E6E9-432F-AC91-8181B89C904B}" type="datetimeFigureOut">
              <a:rPr lang="en-US" smtClean="0"/>
              <a:t>1/13/2020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4191034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6EC949-E6E9-432F-AC91-8181B89C904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424737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F6EC949-E6E9-432F-AC91-8181B89C904B}" type="datetimeFigureOut">
              <a:rPr lang="en-US" smtClean="0"/>
              <a:t>1/13/2020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9E8985-B5CC-45E5-BAED-04F55A8C9930}" type="slidenum">
              <a:rPr lang="en-US" smtClean="0"/>
              <a:t>‹#›</a:t>
            </a:fld>
            <a:endParaRPr lang="en-US"/>
          </a:p>
        </p:txBody>
      </p:sp>
    </p:spTree>
    <p:extLst>
      <p:ext uri="{BB962C8B-B14F-4D97-AF65-F5344CB8AC3E}">
        <p14:creationId xmlns:p14="http://schemas.microsoft.com/office/powerpoint/2010/main" val="90100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9308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Slide-1 column">
    <p:spTree>
      <p:nvGrpSpPr>
        <p:cNvPr id="1" name=""/>
        <p:cNvGrpSpPr/>
        <p:nvPr/>
      </p:nvGrpSpPr>
      <p:grpSpPr>
        <a:xfrm>
          <a:off x="0" y="0"/>
          <a:ext cx="0" cy="0"/>
          <a:chOff x="0" y="0"/>
          <a:chExt cx="0" cy="0"/>
        </a:xfrm>
      </p:grpSpPr>
      <p:sp>
        <p:nvSpPr>
          <p:cNvPr id="9" name="Black Bar"/>
          <p:cNvSpPr/>
          <p:nvPr/>
        </p:nvSpPr>
        <p:spPr>
          <a:xfrm>
            <a:off x="0" y="4"/>
            <a:ext cx="9144000" cy="1133475"/>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0" name="Campus Gold Bar"/>
          <p:cNvSpPr/>
          <p:nvPr/>
        </p:nvSpPr>
        <p:spPr>
          <a:xfrm>
            <a:off x="701148" y="0"/>
            <a:ext cx="70378" cy="981076"/>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p:cNvSpPr>
            <a:spLocks noGrp="1"/>
          </p:cNvSpPr>
          <p:nvPr>
            <p:ph type="title" hasCustomPrompt="1"/>
          </p:nvPr>
        </p:nvSpPr>
        <p:spPr>
          <a:xfrm>
            <a:off x="1139297" y="602985"/>
            <a:ext cx="6920443" cy="530490"/>
          </a:xfrm>
        </p:spPr>
        <p:txBody>
          <a:bodyPr lIns="0" tIns="0" rIns="0" bIns="0" anchor="t" anchorCtr="0">
            <a:noAutofit/>
          </a:bodyPr>
          <a:lstStyle>
            <a:lvl1pPr algn="l">
              <a:defRPr sz="3000" b="0" i="0" cap="none" baseline="0">
                <a:solidFill>
                  <a:schemeClr val="bg1"/>
                </a:solidFill>
                <a:latin typeface="Impact"/>
              </a:defRPr>
            </a:lvl1pPr>
          </a:lstStyle>
          <a:p>
            <a:r>
              <a:rPr lang="en-US" dirty="0" smtClean="0"/>
              <a:t>Title Impact Regular 30 Point</a:t>
            </a:r>
            <a:endParaRPr lang="en-US" dirty="0"/>
          </a:p>
        </p:txBody>
      </p:sp>
      <p:sp>
        <p:nvSpPr>
          <p:cNvPr id="3" name="Subhead"/>
          <p:cNvSpPr>
            <a:spLocks noGrp="1"/>
          </p:cNvSpPr>
          <p:nvPr>
            <p:ph type="body" idx="1" hasCustomPrompt="1"/>
          </p:nvPr>
        </p:nvSpPr>
        <p:spPr>
          <a:xfrm>
            <a:off x="1135414" y="1632496"/>
            <a:ext cx="6924326" cy="421893"/>
          </a:xfrm>
        </p:spPr>
        <p:txBody>
          <a:bodyPr lIns="0" tIns="0" rIns="0" bIns="0" anchor="t" anchorCtr="0">
            <a:noAutofit/>
          </a:bodyPr>
          <a:lstStyle>
            <a:lvl1pPr marL="0" indent="0">
              <a:buNone/>
              <a:defRPr sz="2400" baseline="0">
                <a:solidFill>
                  <a:schemeClr val="accent2"/>
                </a:solidFill>
                <a:latin typeface="Impac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Subhead Impact Regular 24 Point Digital Headline Gold</a:t>
            </a:r>
          </a:p>
        </p:txBody>
      </p:sp>
      <p:sp>
        <p:nvSpPr>
          <p:cNvPr id="7" name="Body Text"/>
          <p:cNvSpPr>
            <a:spLocks noGrp="1"/>
          </p:cNvSpPr>
          <p:nvPr>
            <p:ph type="body" sz="quarter" idx="13" hasCustomPrompt="1"/>
          </p:nvPr>
        </p:nvSpPr>
        <p:spPr>
          <a:xfrm>
            <a:off x="1139826" y="2217742"/>
            <a:ext cx="6919913"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latin typeface="Arial"/>
              </a:defRPr>
            </a:lvl1pPr>
          </a:lstStyle>
          <a:p>
            <a:pPr lvl="0"/>
            <a:r>
              <a:rPr lang="en-US" dirty="0" smtClean="0"/>
              <a:t>Bulleted copy. Arial Regular 18 point minimum. Keep it short with bite-size chunks of information.</a:t>
            </a:r>
          </a:p>
          <a:p>
            <a:pPr lvl="0"/>
            <a:endParaRPr lang="en-US" dirty="0" smtClean="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smtClean="0"/>
              <a:t>Bulleted copy. Arial Regular 18 point minimum. Keep it short with bite-size chunks of information.</a:t>
            </a:r>
          </a:p>
          <a:p>
            <a:pPr lvl="0"/>
            <a:endParaRPr lang="en-US" dirty="0" smtClean="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smtClean="0"/>
              <a:t>Bulleted copy. Arial Regular 18 point minimum. Keep it short with bite-size chunks of information.</a:t>
            </a:r>
          </a:p>
          <a:p>
            <a:pPr lvl="0"/>
            <a:endParaRPr lang="en-US" dirty="0" smtClean="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smtClean="0"/>
              <a:t>Bulleted copy. Arial Regular 18 point minimum. Keep it short with bite-size chunks of information.</a:t>
            </a:r>
          </a:p>
        </p:txBody>
      </p:sp>
      <p:pic>
        <p:nvPicPr>
          <p:cNvPr id="131" name="Picture 13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3495" y="5867403"/>
            <a:ext cx="1009057" cy="807775"/>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28182" y="5990380"/>
            <a:ext cx="2317076" cy="552478"/>
          </a:xfrm>
          <a:prstGeom prst="rect">
            <a:avLst/>
          </a:prstGeom>
        </p:spPr>
      </p:pic>
    </p:spTree>
    <p:extLst>
      <p:ext uri="{BB962C8B-B14F-4D97-AF65-F5344CB8AC3E}">
        <p14:creationId xmlns:p14="http://schemas.microsoft.com/office/powerpoint/2010/main" val="3948150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690626" y="134694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690626" y="4299697"/>
            <a:ext cx="7667244"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690626" y="1484779"/>
            <a:ext cx="7667244"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7236911" y="4068923"/>
            <a:ext cx="810678"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788670" y="1432223"/>
            <a:ext cx="7475220" cy="3035808"/>
          </a:xfrm>
        </p:spPr>
        <p:txBody>
          <a:bodyPr anchor="ctr">
            <a:noAutofit/>
          </a:bodyPr>
          <a:lstStyle>
            <a:lvl1pPr algn="l">
              <a:lnSpc>
                <a:spcPct val="80000"/>
              </a:lnSpc>
              <a:defRPr sz="72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802386" y="4389120"/>
            <a:ext cx="5918454" cy="1069848"/>
          </a:xfrm>
        </p:spPr>
        <p:txBody>
          <a:bodyPr>
            <a:normAutofit/>
          </a:bodyPr>
          <a:lstStyle>
            <a:lvl1pPr marL="0" indent="0" algn="l">
              <a:buNone/>
              <a:defRPr sz="1650">
                <a:solidFill>
                  <a:schemeClr val="tx1"/>
                </a:solidFill>
              </a:defRPr>
            </a:lvl1pPr>
            <a:lvl2pPr marL="342900" indent="0" algn="ctr">
              <a:buNone/>
              <a:defRPr sz="1650"/>
            </a:lvl2pPr>
            <a:lvl3pPr marL="685800" indent="0" algn="ctr">
              <a:buNone/>
              <a:defRPr sz="165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194550" y="4289334"/>
            <a:ext cx="895401" cy="640080"/>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907792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89471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9144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5346" y="1225296"/>
            <a:ext cx="6960870" cy="3520440"/>
          </a:xfrm>
        </p:spPr>
        <p:txBody>
          <a:bodyPr anchor="ctr">
            <a:normAutofit/>
          </a:bodyPr>
          <a:lstStyle>
            <a:lvl1pPr>
              <a:lnSpc>
                <a:spcPct val="80000"/>
              </a:lnSpc>
              <a:defRPr sz="6000" b="0"/>
            </a:lvl1pPr>
          </a:lstStyle>
          <a:p>
            <a:r>
              <a:rPr lang="en-US"/>
              <a:t>Click to edit Master title style</a:t>
            </a:r>
            <a:endParaRPr lang="en-US" dirty="0"/>
          </a:p>
        </p:txBody>
      </p:sp>
      <p:sp>
        <p:nvSpPr>
          <p:cNvPr id="3" name="Text Placeholder 2"/>
          <p:cNvSpPr>
            <a:spLocks noGrp="1"/>
          </p:cNvSpPr>
          <p:nvPr>
            <p:ph type="body" idx="1"/>
          </p:nvPr>
        </p:nvSpPr>
        <p:spPr>
          <a:xfrm>
            <a:off x="1624331" y="5020056"/>
            <a:ext cx="6789420" cy="1066800"/>
          </a:xfrm>
        </p:spPr>
        <p:txBody>
          <a:bodyPr anchor="t">
            <a:normAutofit/>
          </a:bodyPr>
          <a:lstStyle>
            <a:lvl1pPr marL="0" indent="0">
              <a:buNone/>
              <a:defRPr sz="1500">
                <a:solidFill>
                  <a:schemeClr val="tx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445251" y="6272785"/>
            <a:ext cx="1983232" cy="365125"/>
          </a:xfrm>
        </p:spPr>
        <p:txBody>
          <a:bodyPr/>
          <a:lstStyle/>
          <a:p>
            <a:fld id="{C6F822A4-8DA6-4447-9B1F-C5DB58435268}" type="datetimeFigureOut">
              <a:rPr lang="en-US" dirty="0"/>
              <a:t>1/13/2020</a:t>
            </a:fld>
            <a:endParaRPr lang="en-US" dirty="0"/>
          </a:p>
        </p:txBody>
      </p:sp>
      <p:sp>
        <p:nvSpPr>
          <p:cNvPr id="5" name="Footer Placeholder 4"/>
          <p:cNvSpPr>
            <a:spLocks noGrp="1"/>
          </p:cNvSpPr>
          <p:nvPr>
            <p:ph type="ftr" sz="quarter" idx="11"/>
          </p:nvPr>
        </p:nvSpPr>
        <p:spPr>
          <a:xfrm>
            <a:off x="1637031" y="6272785"/>
            <a:ext cx="4745736" cy="365125"/>
          </a:xfrm>
        </p:spPr>
        <p:txBody>
          <a:bodyPr/>
          <a:lstStyle/>
          <a:p>
            <a:endParaRPr lang="en-US" dirty="0"/>
          </a:p>
        </p:txBody>
      </p:sp>
      <p:grpSp>
        <p:nvGrpSpPr>
          <p:cNvPr id="8" name="Group 7"/>
          <p:cNvGrpSpPr/>
          <p:nvPr/>
        </p:nvGrpSpPr>
        <p:grpSpPr>
          <a:xfrm>
            <a:off x="673049" y="2325848"/>
            <a:ext cx="810678"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632776" y="2506133"/>
            <a:ext cx="891224" cy="720332"/>
          </a:xfrm>
        </p:spPr>
        <p:txBody>
          <a:bodyPr/>
          <a:lstStyle>
            <a:lvl1pPr>
              <a:defRPr sz="2100"/>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35140918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02386"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73168" y="2194560"/>
            <a:ext cx="3566160" cy="39776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464365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800100"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02386"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73168" y="2048256"/>
            <a:ext cx="3566160" cy="640080"/>
          </a:xfrm>
        </p:spPr>
        <p:txBody>
          <a:bodyPr anchor="ctr">
            <a:normAutofit/>
          </a:bodyPr>
          <a:lstStyle>
            <a:lvl1pPr marL="0" indent="0">
              <a:buNone/>
              <a:defRPr sz="1500" b="1">
                <a:solidFill>
                  <a:schemeClr val="accent1">
                    <a:lumMod val="7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773168" y="2743200"/>
            <a:ext cx="3566160" cy="3291840"/>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30215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7550082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4531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628650" y="685800"/>
            <a:ext cx="5033772" cy="5020056"/>
          </a:xfrm>
        </p:spPr>
        <p:txBody>
          <a:bodyPr/>
          <a:lstStyle>
            <a:lvl1pPr>
              <a:defRPr sz="1500"/>
            </a:lvl1pPr>
            <a:lvl2pPr>
              <a:defRPr sz="135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1/13/2020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8551294" y="6229681"/>
            <a:ext cx="3429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27535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6227806" y="1"/>
            <a:ext cx="2916194"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12230" y="685800"/>
            <a:ext cx="2400300" cy="1737360"/>
          </a:xfrm>
        </p:spPr>
        <p:txBody>
          <a:bodyPr anchor="b">
            <a:normAutofit/>
          </a:bodyPr>
          <a:lstStyle>
            <a:lvl1pPr>
              <a:defRPr sz="24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6227805" cy="6858000"/>
          </a:xfrm>
          <a:solidFill>
            <a:schemeClr val="tx2">
              <a:lumMod val="20000"/>
              <a:lumOff val="80000"/>
            </a:schemeClr>
          </a:solidFill>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412230" y="2423160"/>
            <a:ext cx="2400300" cy="3291840"/>
          </a:xfrm>
        </p:spPr>
        <p:txBody>
          <a:bodyPr>
            <a:normAutofit/>
          </a:bodyPr>
          <a:lstStyle>
            <a:lvl1pPr marL="0" indent="0">
              <a:lnSpc>
                <a:spcPct val="100000"/>
              </a:lnSpc>
              <a:spcBef>
                <a:spcPts val="750"/>
              </a:spcBef>
              <a:buNone/>
              <a:defRPr sz="1050">
                <a:solidFill>
                  <a:schemeClr val="accent1">
                    <a:lumMod val="75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1/13/2020</a:t>
            </a:fld>
            <a:endParaRPr lang="en-US" dirty="0"/>
          </a:p>
        </p:txBody>
      </p:sp>
      <p:grpSp>
        <p:nvGrpSpPr>
          <p:cNvPr id="8" name="Group 7"/>
          <p:cNvGrpSpPr>
            <a:grpSpLocks noChangeAspect="1"/>
          </p:cNvGrpSpPr>
          <p:nvPr/>
        </p:nvGrpSpPr>
        <p:grpSpPr>
          <a:xfrm>
            <a:off x="8551294" y="6229681"/>
            <a:ext cx="3429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229098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smtClean="0"/>
              <a:t>1/13/2020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55160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9086840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533400"/>
            <a:ext cx="1914525"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00100" y="533400"/>
            <a:ext cx="5629275"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6434484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smtClean="0"/>
              <a:t>1/13/2020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9785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smtClean="0"/>
              <a:t>1/13/2020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6074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56690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t>1/13/2020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431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8.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9.pn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smtClean="0"/>
              <a:t>1/13/2020</a:t>
            </a:fld>
            <a:endParaRPr lang="en-US" dirty="0"/>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007509671"/>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029" name="Text Placeholder 2"/>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rgbClr val="FFFFFF"/>
                </a:solidFill>
                <a:latin typeface="+mn-lt"/>
              </a:defRPr>
            </a:lvl1pPr>
          </a:lstStyle>
          <a:p>
            <a:pPr>
              <a:defRPr/>
            </a:pPr>
            <a:endParaRPr lang="en-US"/>
          </a:p>
        </p:txBody>
      </p:sp>
      <p:sp>
        <p:nvSpPr>
          <p:cNvPr id="5" name="Footer Placeholder 4"/>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eaLnBrk="1" fontAlgn="auto" hangingPunct="1">
              <a:spcBef>
                <a:spcPts val="0"/>
              </a:spcBef>
              <a:spcAft>
                <a:spcPts val="0"/>
              </a:spcAft>
              <a:defRPr sz="900" cap="all" baseline="0">
                <a:solidFill>
                  <a:srgbClr val="FFFFFF"/>
                </a:solidFill>
                <a:latin typeface="+mn-lt"/>
              </a:defRPr>
            </a:lvl1pPr>
          </a:lstStyle>
          <a:p>
            <a:pPr>
              <a:defRPr/>
            </a:pPr>
            <a:endParaRPr lang="en-US"/>
          </a:p>
        </p:txBody>
      </p:sp>
      <p:sp>
        <p:nvSpPr>
          <p:cNvPr id="6" name="Slide Number Placeholder 5"/>
          <p:cNvSpPr>
            <a:spLocks noGrp="1"/>
          </p:cNvSpPr>
          <p:nvPr>
            <p:ph type="sldNum" sz="quarter" idx="4"/>
          </p:nvPr>
        </p:nvSpPr>
        <p:spPr>
          <a:xfrm>
            <a:off x="7424738" y="6459538"/>
            <a:ext cx="984250" cy="365125"/>
          </a:xfrm>
          <a:prstGeom prst="rect">
            <a:avLst/>
          </a:prstGeom>
        </p:spPr>
        <p:txBody>
          <a:bodyPr vert="horz" lIns="91440" tIns="45720" rIns="91440" bIns="45720" rtlCol="0" anchor="ctr"/>
          <a:lstStyle>
            <a:lvl1pPr algn="r" eaLnBrk="1" fontAlgn="auto" hangingPunct="1">
              <a:spcBef>
                <a:spcPts val="0"/>
              </a:spcBef>
              <a:spcAft>
                <a:spcPts val="0"/>
              </a:spcAft>
              <a:defRPr sz="1050">
                <a:solidFill>
                  <a:srgbClr val="FFFFFF"/>
                </a:solidFill>
                <a:latin typeface="+mn-lt"/>
              </a:defRPr>
            </a:lvl1pPr>
          </a:lstStyle>
          <a:p>
            <a:pPr>
              <a:defRPr/>
            </a:pPr>
            <a:fld id="{82CD6ED0-9B3C-4938-B66A-850A2856A6B0}" type="slidenum">
              <a:rPr lang="en-US" altLang="en-US"/>
              <a:pPr>
                <a:defRPr/>
              </a:pPr>
              <a:t>‹#›</a:t>
            </a:fld>
            <a:endParaRPr lang="en-US" altLang="en-US"/>
          </a:p>
        </p:txBody>
      </p:sp>
      <p:cxnSp>
        <p:nvCxnSpPr>
          <p:cNvPr id="10" name="Straight Connector 9"/>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94208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rtl="0" eaLnBrk="0" fontAlgn="base" hangingPunct="0">
        <a:lnSpc>
          <a:spcPct val="85000"/>
        </a:lnSpc>
        <a:spcBef>
          <a:spcPct val="0"/>
        </a:spcBef>
        <a:spcAft>
          <a:spcPct val="0"/>
        </a:spcAft>
        <a:defRPr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6EC949-E6E9-432F-AC91-8181B89C904B}" type="datetimeFigureOut">
              <a:rPr lang="en-US" smtClean="0"/>
              <a:t>1/13/2020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9E8985-B5CC-45E5-BAED-04F55A8C9930}" type="slidenum">
              <a:rPr lang="en-US" smtClean="0"/>
              <a:t>‹#›</a:t>
            </a:fld>
            <a:endParaRPr lang="en-US"/>
          </a:p>
        </p:txBody>
      </p:sp>
    </p:spTree>
    <p:extLst>
      <p:ext uri="{BB962C8B-B14F-4D97-AF65-F5344CB8AC3E}">
        <p14:creationId xmlns:p14="http://schemas.microsoft.com/office/powerpoint/2010/main" val="341598443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2386" y="484632"/>
            <a:ext cx="75438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02386" y="2121408"/>
            <a:ext cx="75438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73318" y="6272785"/>
            <a:ext cx="2455164" cy="365125"/>
          </a:xfrm>
          <a:prstGeom prst="rect">
            <a:avLst/>
          </a:prstGeom>
        </p:spPr>
        <p:txBody>
          <a:bodyPr vert="horz" lIns="91440" tIns="45720" rIns="91440" bIns="45720" rtlCol="0" anchor="ctr"/>
          <a:lstStyle>
            <a:lvl1pPr algn="r">
              <a:defRPr sz="825">
                <a:solidFill>
                  <a:schemeClr val="tx2"/>
                </a:solidFill>
              </a:defRPr>
            </a:lvl1pPr>
          </a:lstStyle>
          <a:p>
            <a:fld id="{8664C608-40B1-4030-A28D-5B74BC98ADCE}" type="datetimeFigureOut">
              <a:rPr lang="en-US" dirty="0"/>
              <a:t>1/13/2020</a:t>
            </a:fld>
            <a:endParaRPr lang="en-US" dirty="0"/>
          </a:p>
        </p:txBody>
      </p:sp>
      <p:sp>
        <p:nvSpPr>
          <p:cNvPr id="5" name="Footer Placeholder 4"/>
          <p:cNvSpPr>
            <a:spLocks noGrp="1"/>
          </p:cNvSpPr>
          <p:nvPr>
            <p:ph type="ftr" sz="quarter" idx="3"/>
          </p:nvPr>
        </p:nvSpPr>
        <p:spPr>
          <a:xfrm>
            <a:off x="816102" y="6272785"/>
            <a:ext cx="4745736" cy="365125"/>
          </a:xfrm>
          <a:prstGeom prst="rect">
            <a:avLst/>
          </a:prstGeom>
        </p:spPr>
        <p:txBody>
          <a:bodyPr vert="horz" lIns="91440" tIns="45720" rIns="91440" bIns="45720" rtlCol="0" anchor="ctr"/>
          <a:lstStyle>
            <a:lvl1pPr algn="l">
              <a:defRPr sz="825">
                <a:solidFill>
                  <a:schemeClr val="tx2"/>
                </a:solidFill>
              </a:defRPr>
            </a:lvl1pPr>
          </a:lstStyle>
          <a:p>
            <a:endParaRPr lang="en-US" dirty="0"/>
          </a:p>
        </p:txBody>
      </p:sp>
      <p:grpSp>
        <p:nvGrpSpPr>
          <p:cNvPr id="7" name="Group 6"/>
          <p:cNvGrpSpPr>
            <a:grpSpLocks noChangeAspect="1"/>
          </p:cNvGrpSpPr>
          <p:nvPr/>
        </p:nvGrpSpPr>
        <p:grpSpPr>
          <a:xfrm>
            <a:off x="8551294" y="6229681"/>
            <a:ext cx="3429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8483346" y="6272785"/>
            <a:ext cx="480060" cy="365125"/>
          </a:xfrm>
          <a:prstGeom prst="rect">
            <a:avLst/>
          </a:prstGeom>
        </p:spPr>
        <p:txBody>
          <a:bodyPr vert="horz" lIns="91440" tIns="45720" rIns="91440" bIns="45720" rtlCol="0" anchor="ctr"/>
          <a:lstStyle>
            <a:lvl1pPr algn="ctr">
              <a:defRPr sz="1050" b="1">
                <a:solidFill>
                  <a:srgbClr val="FFFFFF"/>
                </a:solidFill>
                <a:latin typeface="+mj-lt"/>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9478807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hf sldNum="0" hdr="0" ftr="0" dt="0"/>
  <p:txStyles>
    <p:titleStyle>
      <a:lvl1pPr algn="l" defTabSz="685800" rtl="0" eaLnBrk="1" latinLnBrk="0" hangingPunct="1">
        <a:lnSpc>
          <a:spcPct val="90000"/>
        </a:lnSpc>
        <a:spcBef>
          <a:spcPct val="0"/>
        </a:spcBef>
        <a:buNone/>
        <a:defRPr sz="405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37160" indent="-137160" algn="l" defTabSz="685800" rtl="0" eaLnBrk="1" latinLnBrk="0" hangingPunct="1">
        <a:lnSpc>
          <a:spcPct val="90000"/>
        </a:lnSpc>
        <a:spcBef>
          <a:spcPts val="900"/>
        </a:spcBef>
        <a:buClr>
          <a:schemeClr val="accent1">
            <a:lumMod val="75000"/>
          </a:schemeClr>
        </a:buClr>
        <a:buSzPct val="85000"/>
        <a:buFont typeface="Wingdings" pitchFamily="2" charset="2"/>
        <a:buChar char="§"/>
        <a:defRPr sz="1500" kern="1200">
          <a:solidFill>
            <a:schemeClr val="tx1"/>
          </a:solidFill>
          <a:latin typeface="+mn-lt"/>
          <a:ea typeface="+mn-ea"/>
          <a:cs typeface="+mn-cs"/>
        </a:defRPr>
      </a:lvl1pPr>
      <a:lvl2pPr marL="34290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350" kern="1200">
          <a:solidFill>
            <a:schemeClr val="tx1"/>
          </a:solidFill>
          <a:latin typeface="+mn-lt"/>
          <a:ea typeface="+mn-ea"/>
          <a:cs typeface="+mn-cs"/>
        </a:defRPr>
      </a:lvl2pPr>
      <a:lvl3pPr marL="54864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3pPr>
      <a:lvl4pPr marL="75438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4pPr>
      <a:lvl5pPr marL="960120" indent="-13716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5pPr>
      <a:lvl6pPr marL="120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6pPr>
      <a:lvl7pPr marL="142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7pPr>
      <a:lvl8pPr marL="1650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8pPr>
      <a:lvl9pPr marL="1875000" indent="-171450" algn="l" defTabSz="685800" rtl="0" eaLnBrk="1" latinLnBrk="0" hangingPunct="1">
        <a:lnSpc>
          <a:spcPct val="90000"/>
        </a:lnSpc>
        <a:spcBef>
          <a:spcPts val="300"/>
        </a:spcBef>
        <a:spcAft>
          <a:spcPts val="150"/>
        </a:spcAft>
        <a:buClr>
          <a:schemeClr val="accent1">
            <a:lumMod val="75000"/>
          </a:schemeClr>
        </a:buClr>
        <a:buSzPct val="85000"/>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9.xml"/><Relationship Id="rId6" Type="http://schemas.openxmlformats.org/officeDocument/2006/relationships/image" Target="../media/image87.jpg"/><Relationship Id="rId5" Type="http://schemas.microsoft.com/office/2007/relationships/hdphoto" Target="../media/hdphoto2.wdp"/><Relationship Id="rId4" Type="http://schemas.openxmlformats.org/officeDocument/2006/relationships/image" Target="../media/image86.png"/></Relationships>
</file>

<file path=ppt/slides/_rels/slide10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10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91.png"/><Relationship Id="rId2" Type="http://schemas.openxmlformats.org/officeDocument/2006/relationships/image" Target="../media/image8.png"/><Relationship Id="rId1" Type="http://schemas.openxmlformats.org/officeDocument/2006/relationships/slideLayout" Target="../slideLayouts/slideLayout49.xml"/><Relationship Id="rId6" Type="http://schemas.openxmlformats.org/officeDocument/2006/relationships/image" Target="../media/image90.png"/><Relationship Id="rId5" Type="http://schemas.microsoft.com/office/2007/relationships/hdphoto" Target="../media/hdphoto2.wdp"/><Relationship Id="rId4" Type="http://schemas.openxmlformats.org/officeDocument/2006/relationships/image" Target="../media/image10.png"/></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9.xml"/><Relationship Id="rId6" Type="http://schemas.openxmlformats.org/officeDocument/2006/relationships/image" Target="../media/image92.png"/><Relationship Id="rId5" Type="http://schemas.microsoft.com/office/2007/relationships/hdphoto" Target="../media/hdphoto2.wdp"/><Relationship Id="rId4" Type="http://schemas.openxmlformats.org/officeDocument/2006/relationships/image" Target="../media/image10.png"/></Relationships>
</file>

<file path=ppt/slides/_rels/slide10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49.xml"/></Relationships>
</file>

<file path=ppt/slides/_rels/slide10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94.jpg"/><Relationship Id="rId1" Type="http://schemas.openxmlformats.org/officeDocument/2006/relationships/slideLayout" Target="../slideLayouts/slideLayout44.xml"/><Relationship Id="rId6" Type="http://schemas.openxmlformats.org/officeDocument/2006/relationships/image" Target="../media/image98.jpg"/><Relationship Id="rId5" Type="http://schemas.openxmlformats.org/officeDocument/2006/relationships/image" Target="../media/image97.jpg"/><Relationship Id="rId4" Type="http://schemas.openxmlformats.org/officeDocument/2006/relationships/image" Target="../media/image96.jpg"/></Relationships>
</file>

<file path=ppt/slides/_rels/slide107.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27.xml"/><Relationship Id="rId1" Type="http://schemas.openxmlformats.org/officeDocument/2006/relationships/slideLayout" Target="../slideLayouts/slideLayout49.xml"/><Relationship Id="rId6" Type="http://schemas.openxmlformats.org/officeDocument/2006/relationships/image" Target="../media/image10.png"/><Relationship Id="rId5" Type="http://schemas.openxmlformats.org/officeDocument/2006/relationships/image" Target="../media/image99.jpg"/><Relationship Id="rId4" Type="http://schemas.microsoft.com/office/2007/relationships/hdphoto" Target="../media/hdphoto1.wdp"/></Relationships>
</file>

<file path=ppt/slides/_rels/slide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9.xml"/><Relationship Id="rId5" Type="http://schemas.openxmlformats.org/officeDocument/2006/relationships/image" Target="../media/image100.jpg"/><Relationship Id="rId4" Type="http://schemas.microsoft.com/office/2007/relationships/hdphoto" Target="../media/hdphoto1.wdp"/></Relationships>
</file>

<file path=ppt/slides/_rels/slide10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1.png"/><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microsoft.com/office/2007/relationships/hdphoto" Target="../media/hdphoto2.wdp"/><Relationship Id="rId5" Type="http://schemas.openxmlformats.org/officeDocument/2006/relationships/image" Target="../media/image86.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play.kahoot.it/v2/?quizId=c99479da-65f8-4e7c-937d-82e2e8f12677" TargetMode="Externa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hyperlink" Target="https://kahoot.co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2.jpg"/><Relationship Id="rId2" Type="http://schemas.openxmlformats.org/officeDocument/2006/relationships/notesSlide" Target="../notesSlides/notesSlide29.xml"/><Relationship Id="rId1" Type="http://schemas.openxmlformats.org/officeDocument/2006/relationships/slideLayout" Target="../slideLayouts/slideLayout49.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11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30.xml"/><Relationship Id="rId1" Type="http://schemas.openxmlformats.org/officeDocument/2006/relationships/slideLayout" Target="../slideLayouts/slideLayout4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32.xml"/><Relationship Id="rId1" Type="http://schemas.openxmlformats.org/officeDocument/2006/relationships/slideLayout" Target="../slideLayouts/slideLayout4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33.xml"/><Relationship Id="rId1" Type="http://schemas.openxmlformats.org/officeDocument/2006/relationships/slideLayout" Target="../slideLayouts/slideLayout44.xml"/><Relationship Id="rId4" Type="http://schemas.openxmlformats.org/officeDocument/2006/relationships/image" Target="../media/image106.jpg"/></Relationships>
</file>

<file path=ppt/slides/_rels/slide115.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34.xml"/><Relationship Id="rId1" Type="http://schemas.openxmlformats.org/officeDocument/2006/relationships/slideLayout" Target="../slideLayouts/slideLayout44.xml"/><Relationship Id="rId4" Type="http://schemas.openxmlformats.org/officeDocument/2006/relationships/image" Target="../media/image108.jpg"/></Relationships>
</file>

<file path=ppt/slides/_rels/slide11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35.xml"/><Relationship Id="rId1" Type="http://schemas.openxmlformats.org/officeDocument/2006/relationships/slideLayout" Target="../slideLayouts/slideLayout42.xml"/></Relationships>
</file>

<file path=ppt/slides/_rels/slide1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0.jpg"/><Relationship Id="rId2" Type="http://schemas.openxmlformats.org/officeDocument/2006/relationships/notesSlide" Target="../notesSlides/notesSlide36.xml"/><Relationship Id="rId1" Type="http://schemas.openxmlformats.org/officeDocument/2006/relationships/slideLayout" Target="../slideLayouts/slideLayout49.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118.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47.xml"/></Relationships>
</file>

<file path=ppt/slides/_rels/slide1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124.xml.rels><?xml version="1.0" encoding="UTF-8" standalone="yes"?>
<Relationships xmlns="http://schemas.openxmlformats.org/package/2006/relationships"><Relationship Id="rId3" Type="http://schemas.openxmlformats.org/officeDocument/2006/relationships/image" Target="../media/image114.gif"/><Relationship Id="rId2" Type="http://schemas.openxmlformats.org/officeDocument/2006/relationships/notesSlide" Target="../notesSlides/notesSlide40.xml"/><Relationship Id="rId1" Type="http://schemas.openxmlformats.org/officeDocument/2006/relationships/slideLayout" Target="../slideLayouts/slideLayout42.xml"/><Relationship Id="rId4" Type="http://schemas.openxmlformats.org/officeDocument/2006/relationships/image" Target="../media/image115.png"/></Relationships>
</file>

<file path=ppt/slides/_rels/slide125.xml.rels><?xml version="1.0" encoding="UTF-8" standalone="yes"?>
<Relationships xmlns="http://schemas.openxmlformats.org/package/2006/relationships"><Relationship Id="rId8" Type="http://schemas.openxmlformats.org/officeDocument/2006/relationships/hyperlink" Target="https://www.270towin.com/" TargetMode="External"/><Relationship Id="rId3" Type="http://schemas.openxmlformats.org/officeDocument/2006/relationships/hyperlink" Target="https://www.archives.gov/electoral-college/history#whyec" TargetMode="External"/><Relationship Id="rId7" Type="http://schemas.openxmlformats.org/officeDocument/2006/relationships/hyperlink" Target="https://www.archives.gov/electoral-college" TargetMode="External"/><Relationship Id="rId2" Type="http://schemas.openxmlformats.org/officeDocument/2006/relationships/hyperlink" Target="https://www.sos.wa.gov/_assets/elections/history-of-voting-in-america-timeline.pdf" TargetMode="External"/><Relationship Id="rId1" Type="http://schemas.openxmlformats.org/officeDocument/2006/relationships/slideLayout" Target="../slideLayouts/slideLayout2.xml"/><Relationship Id="rId6" Type="http://schemas.openxmlformats.org/officeDocument/2006/relationships/hyperlink" Target="http://iga.in.gov/legislative/laws/2019/ic/titles/003" TargetMode="External"/><Relationship Id="rId5" Type="http://schemas.openxmlformats.org/officeDocument/2006/relationships/hyperlink" Target="https://www.in.gov/sos/elections/files/2019%20Election%20Administrator%27s%20Manual.Final.pdf" TargetMode="External"/><Relationship Id="rId4" Type="http://schemas.openxmlformats.org/officeDocument/2006/relationships/hyperlink" Target="https://www.in.gov/sos/elections/2403.htm" TargetMode="External"/><Relationship Id="rId9" Type="http://schemas.openxmlformats.org/officeDocument/2006/relationships/hyperlink" Target="https://www.infoplease.com/history/us/us-voting-right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kahoot.com/"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hyperlink" Target="https://www.in.gov/sos/elections/index.ht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education.purdue.edu/ackerman-center/"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2" Type="http://schemas.openxmlformats.org/officeDocument/2006/relationships/hyperlink" Target="https://www.aarp.org/politics-society/government-elections/info-2016/the-electoral-college-quiz.html#quest1"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hyperlink" Target="https://www.amazon.com/World-Around-Illustrated-American-Presidents/dp/B004YGQFX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g"/><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in.gov/sos/elections/files/Presidential_Elector_Listing_and_Statistics.pdf" TargetMode="External"/><Relationship Id="rId2" Type="http://schemas.openxmlformats.org/officeDocument/2006/relationships/hyperlink" Target="https://www.in.gov/sos/elections/files/2012_Presidential_Elector_Candidate_List.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270towin.com/alternative-electoral-college-allocation-methods/?year=2012" TargetMode="External"/><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en.wikipedia.org/wiki/United_States%27_presidential_plurality_victories"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hyperlink" Target="http://theconversation.com/whose-votes-count-the-least-in-the-electoral-college-74280"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xml"/><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53.jp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56.jpg"/><Relationship Id="rId4" Type="http://schemas.microsoft.com/office/2007/relationships/hdphoto" Target="../media/hdphoto2.wdp"/></Relationships>
</file>

<file path=ppt/slides/_rels/slide7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49.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49.xml"/><Relationship Id="rId5" Type="http://schemas.openxmlformats.org/officeDocument/2006/relationships/image" Target="../media/image58.gif"/><Relationship Id="rId4" Type="http://schemas.microsoft.com/office/2007/relationships/hdphoto" Target="../media/hdphoto1.wdp"/></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image" Target="../media/image59.jpg"/><Relationship Id="rId4" Type="http://schemas.microsoft.com/office/2007/relationships/hdphoto" Target="../media/hdphoto2.wdp"/></Relationships>
</file>

<file path=ppt/slides/_rels/slide7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77.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42.xml"/></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62.jp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2.xml"/><Relationship Id="rId1" Type="http://schemas.openxmlformats.org/officeDocument/2006/relationships/slideLayout" Target="../slideLayouts/slideLayout49.xml"/></Relationships>
</file>

<file path=ppt/slides/_rels/slide81.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3.xml"/><Relationship Id="rId1" Type="http://schemas.openxmlformats.org/officeDocument/2006/relationships/slideLayout" Target="../slideLayouts/slideLayout42.xml"/></Relationships>
</file>

<file path=ppt/slides/_rels/slide8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67.jpg"/><Relationship Id="rId4" Type="http://schemas.microsoft.com/office/2007/relationships/hdphoto" Target="../media/hdphoto4.wdp"/></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68.jpg"/><Relationship Id="rId4" Type="http://schemas.microsoft.com/office/2007/relationships/hdphoto" Target="../media/hdphoto4.wdp"/></Relationships>
</file>

<file path=ppt/slides/_rels/slide8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8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48.xml"/><Relationship Id="rId6" Type="http://schemas.openxmlformats.org/officeDocument/2006/relationships/image" Target="../media/image10.png"/><Relationship Id="rId5" Type="http://schemas.openxmlformats.org/officeDocument/2006/relationships/image" Target="../media/image72.jpg"/><Relationship Id="rId4" Type="http://schemas.microsoft.com/office/2007/relationships/hdphoto" Target="../media/hdphoto1.wdp"/></Relationships>
</file>

<file path=ppt/slides/_rels/slide88.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3.jp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microsoft.com/office/2007/relationships/hdphoto" Target="../media/hdphoto2.wdp"/><Relationship Id="rId5" Type="http://schemas.openxmlformats.org/officeDocument/2006/relationships/image" Target="../media/image10.png"/><Relationship Id="rId4" Type="http://schemas.microsoft.com/office/2007/relationships/hdphoto" Target="../media/hdphoto4.wdp"/></Relationships>
</file>

<file path=ppt/slides/_rels/slide8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gif"/><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9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2.xml"/><Relationship Id="rId4" Type="http://schemas.openxmlformats.org/officeDocument/2006/relationships/image" Target="../media/image76.jp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42.xml"/><Relationship Id="rId6" Type="http://schemas.openxmlformats.org/officeDocument/2006/relationships/image" Target="../media/image8.png"/><Relationship Id="rId5" Type="http://schemas.openxmlformats.org/officeDocument/2006/relationships/image" Target="../media/image77.jpg"/><Relationship Id="rId4" Type="http://schemas.microsoft.com/office/2007/relationships/hdphoto" Target="../media/hdphoto2.wdp"/></Relationships>
</file>

<file path=ppt/slides/_rels/slide9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42.xml"/><Relationship Id="rId4" Type="http://schemas.openxmlformats.org/officeDocument/2006/relationships/image" Target="../media/image78.jpg"/></Relationships>
</file>

<file path=ppt/slides/_rels/slide93.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42.xml"/></Relationships>
</file>

<file path=ppt/slides/_rels/slide95.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49.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2.xml"/><Relationship Id="rId1" Type="http://schemas.openxmlformats.org/officeDocument/2006/relationships/slideLayout" Target="../slideLayouts/slideLayout42.xml"/></Relationships>
</file>

<file path=ppt/slides/_rels/slide9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49.xml"/><Relationship Id="rId6" Type="http://schemas.openxmlformats.org/officeDocument/2006/relationships/image" Target="../media/image83.jpg"/><Relationship Id="rId5" Type="http://schemas.microsoft.com/office/2007/relationships/hdphoto" Target="../media/hdphoto2.wdp"/><Relationship Id="rId4" Type="http://schemas.openxmlformats.org/officeDocument/2006/relationships/image" Target="../media/image10.png"/></Relationships>
</file>

<file path=ppt/slides/_rels/slide9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3.xml"/><Relationship Id="rId1" Type="http://schemas.openxmlformats.org/officeDocument/2006/relationships/slideLayout" Target="../slideLayouts/slideLayout49.xml"/></Relationships>
</file>

<file path=ppt/slides/_rels/slide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49.xml"/><Relationship Id="rId5" Type="http://schemas.openxmlformats.org/officeDocument/2006/relationships/image" Target="../media/image85.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418" y="2720646"/>
            <a:ext cx="6726581" cy="1373070"/>
          </a:xfrm>
        </p:spPr>
        <p:txBody>
          <a:bodyPr/>
          <a:lstStyle/>
          <a:p>
            <a:pPr algn="l"/>
            <a:r>
              <a:rPr lang="en-US" sz="5400" dirty="0" smtClean="0"/>
              <a:t>Elections: </a:t>
            </a:r>
            <a:r>
              <a:rPr lang="en-US" sz="4000" dirty="0" smtClean="0"/>
              <a:t/>
            </a:r>
            <a:br>
              <a:rPr lang="en-US" sz="4000" dirty="0" smtClean="0"/>
            </a:br>
            <a:r>
              <a:rPr lang="en-US" sz="4000" dirty="0" smtClean="0"/>
              <a:t>Where Have We Come From?</a:t>
            </a:r>
            <a:endParaRPr lang="en-US" sz="4000" dirty="0"/>
          </a:p>
        </p:txBody>
      </p:sp>
      <p:sp>
        <p:nvSpPr>
          <p:cNvPr id="3" name="Subtitle 2"/>
          <p:cNvSpPr>
            <a:spLocks noGrp="1"/>
          </p:cNvSpPr>
          <p:nvPr>
            <p:ph type="subTitle" idx="1"/>
          </p:nvPr>
        </p:nvSpPr>
        <p:spPr>
          <a:xfrm>
            <a:off x="1" y="4394040"/>
            <a:ext cx="8765176" cy="1915320"/>
          </a:xfrm>
        </p:spPr>
        <p:txBody>
          <a:bodyPr>
            <a:normAutofit/>
          </a:bodyPr>
          <a:lstStyle/>
          <a:p>
            <a:r>
              <a:rPr lang="en-US" dirty="0" smtClean="0"/>
              <a:t>Professional Development Workshop sponsored by</a:t>
            </a:r>
          </a:p>
          <a:p>
            <a:r>
              <a:rPr lang="en-US" sz="2800" dirty="0" smtClean="0"/>
              <a:t>James F. Ackerman Center for Democratic Citizenship</a:t>
            </a:r>
          </a:p>
          <a:p>
            <a:r>
              <a:rPr lang="en-US" dirty="0" smtClean="0"/>
              <a:t>January 13, 2020</a:t>
            </a:r>
          </a:p>
          <a:p>
            <a:r>
              <a:rPr lang="en-US" sz="2200" dirty="0" smtClean="0"/>
              <a:t>Purdue University</a:t>
            </a:r>
            <a:endParaRPr lang="en-US" sz="2200" dirty="0"/>
          </a:p>
        </p:txBody>
      </p:sp>
    </p:spTree>
    <p:extLst>
      <p:ext uri="{BB962C8B-B14F-4D97-AF65-F5344CB8AC3E}">
        <p14:creationId xmlns:p14="http://schemas.microsoft.com/office/powerpoint/2010/main" val="184194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this topic?</a:t>
            </a:r>
            <a:endParaRPr lang="en-US" dirty="0"/>
          </a:p>
        </p:txBody>
      </p:sp>
      <p:sp>
        <p:nvSpPr>
          <p:cNvPr id="3" name="Content Placeholder 2"/>
          <p:cNvSpPr>
            <a:spLocks noGrp="1"/>
          </p:cNvSpPr>
          <p:nvPr>
            <p:ph idx="1"/>
          </p:nvPr>
        </p:nvSpPr>
        <p:spPr>
          <a:xfrm>
            <a:off x="510241" y="2063931"/>
            <a:ext cx="7787939" cy="4532812"/>
          </a:xfrm>
        </p:spPr>
        <p:txBody>
          <a:bodyPr>
            <a:normAutofit/>
          </a:bodyPr>
          <a:lstStyle/>
          <a:p>
            <a:r>
              <a:rPr lang="en-US" sz="2800" dirty="0" smtClean="0"/>
              <a:t>Upcoming 2020 </a:t>
            </a:r>
            <a:r>
              <a:rPr lang="en-US" sz="2800" dirty="0"/>
              <a:t>G</a:t>
            </a:r>
            <a:r>
              <a:rPr lang="en-US" sz="2800" dirty="0" smtClean="0"/>
              <a:t>eneral </a:t>
            </a:r>
            <a:r>
              <a:rPr lang="en-US" sz="2800" dirty="0"/>
              <a:t>E</a:t>
            </a:r>
            <a:r>
              <a:rPr lang="en-US" sz="2800" dirty="0" smtClean="0"/>
              <a:t>lection</a:t>
            </a:r>
          </a:p>
          <a:p>
            <a:r>
              <a:rPr lang="en-US" sz="2800" dirty="0" smtClean="0"/>
              <a:t>Voter ID/Real ID laws</a:t>
            </a:r>
          </a:p>
          <a:p>
            <a:r>
              <a:rPr lang="en-US" sz="2800" dirty="0" smtClean="0"/>
              <a:t>Misunderstanding about what the </a:t>
            </a:r>
            <a:r>
              <a:rPr lang="en-US" sz="2800" i="1" dirty="0" smtClean="0"/>
              <a:t>US Constitution</a:t>
            </a:r>
            <a:r>
              <a:rPr lang="en-US" sz="2800" dirty="0" smtClean="0"/>
              <a:t> (and Founders??) says about elections</a:t>
            </a:r>
          </a:p>
          <a:p>
            <a:r>
              <a:rPr lang="en-US" sz="2800" dirty="0" smtClean="0"/>
              <a:t>Controversy over the Electoral College</a:t>
            </a:r>
            <a:endParaRPr lang="en-US" sz="2800" dirty="0"/>
          </a:p>
        </p:txBody>
      </p:sp>
    </p:spTree>
    <p:extLst>
      <p:ext uri="{BB962C8B-B14F-4D97-AF65-F5344CB8AC3E}">
        <p14:creationId xmlns:p14="http://schemas.microsoft.com/office/powerpoint/2010/main" val="407302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9" name="Oval 18">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0" name="Oval 19">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22" name="Rectangle 21">
            <a:extLst>
              <a:ext uri="{FF2B5EF4-FFF2-40B4-BE49-F238E27FC236}">
                <a16:creationId xmlns:a16="http://schemas.microsoft.com/office/drawing/2014/main" id="{D8AFD15B-CF29-4306-884F-47675092F91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 name="Title 11">
            <a:extLst>
              <a:ext uri="{FF2B5EF4-FFF2-40B4-BE49-F238E27FC236}">
                <a16:creationId xmlns:a16="http://schemas.microsoft.com/office/drawing/2014/main" id="{6219A9DB-4678-4E1D-ACB6-9E7EE24F7C47}"/>
              </a:ext>
            </a:extLst>
          </p:cNvPr>
          <p:cNvSpPr>
            <a:spLocks noGrp="1"/>
          </p:cNvSpPr>
          <p:nvPr>
            <p:ph type="title"/>
          </p:nvPr>
        </p:nvSpPr>
        <p:spPr>
          <a:xfrm>
            <a:off x="4940659" y="1893874"/>
            <a:ext cx="3651884" cy="1138488"/>
          </a:xfrm>
        </p:spPr>
        <p:txBody>
          <a:bodyPr vert="horz" lIns="68580" tIns="34290" rIns="68580" bIns="34290" rtlCol="0" anchor="ctr">
            <a:normAutofit/>
          </a:bodyPr>
          <a:lstStyle/>
          <a:p>
            <a:r>
              <a:rPr lang="en-US" sz="3600" dirty="0" err="1">
                <a:solidFill>
                  <a:srgbClr val="000000"/>
                </a:solidFill>
              </a:rPr>
              <a:t>votomatics</a:t>
            </a:r>
            <a:endParaRPr lang="en-US" sz="3600" dirty="0">
              <a:solidFill>
                <a:srgbClr val="000000"/>
              </a:solidFill>
            </a:endParaRPr>
          </a:p>
        </p:txBody>
      </p:sp>
      <p:sp>
        <p:nvSpPr>
          <p:cNvPr id="24" name="Freeform: Shape 23">
            <a:extLst>
              <a:ext uri="{FF2B5EF4-FFF2-40B4-BE49-F238E27FC236}">
                <a16:creationId xmlns:a16="http://schemas.microsoft.com/office/drawing/2014/main" id="{96349AB3-1BD3-41E1-8979-1DBDCB5CDC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99" y="1158735"/>
            <a:ext cx="4586800" cy="4842016"/>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dirty="0">
              <a:solidFill>
                <a:prstClr val="white"/>
              </a:solidFill>
              <a:latin typeface="Rockwell" panose="02060603020205020403"/>
            </a:endParaRPr>
          </a:p>
        </p:txBody>
      </p:sp>
      <p:pic>
        <p:nvPicPr>
          <p:cNvPr id="11" name="Content Placeholder 10">
            <a:extLst>
              <a:ext uri="{FF2B5EF4-FFF2-40B4-BE49-F238E27FC236}">
                <a16:creationId xmlns:a16="http://schemas.microsoft.com/office/drawing/2014/main" id="{32237932-4487-48FF-8BEA-50056B5BCBCF}"/>
              </a:ext>
            </a:extLst>
          </p:cNvPr>
          <p:cNvPicPr>
            <a:picLocks noGrp="1" noChangeAspect="1"/>
          </p:cNvPicPr>
          <p:nvPr>
            <p:ph type="pic" idx="1"/>
          </p:nvPr>
        </p:nvPicPr>
        <p:blipFill rotWithShape="1">
          <a:blip r:embed="rId6"/>
          <a:srcRect t="15560" b="15560"/>
          <a:stretch/>
        </p:blipFill>
        <p:spPr>
          <a:xfrm>
            <a:off x="-7399" y="1158735"/>
            <a:ext cx="4586800" cy="4842016"/>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13" name="Text Placeholder 12">
            <a:extLst>
              <a:ext uri="{FF2B5EF4-FFF2-40B4-BE49-F238E27FC236}">
                <a16:creationId xmlns:a16="http://schemas.microsoft.com/office/drawing/2014/main" id="{3CE860F3-72B7-48EC-93DB-B2DBACA88164}"/>
              </a:ext>
            </a:extLst>
          </p:cNvPr>
          <p:cNvSpPr>
            <a:spLocks noGrp="1"/>
          </p:cNvSpPr>
          <p:nvPr>
            <p:ph type="body" sz="half" idx="2"/>
          </p:nvPr>
        </p:nvSpPr>
        <p:spPr>
          <a:xfrm>
            <a:off x="4940659" y="3155207"/>
            <a:ext cx="3651884" cy="2299399"/>
          </a:xfrm>
        </p:spPr>
        <p:txBody>
          <a:bodyPr vert="horz" lIns="68580" tIns="34290" rIns="68580" bIns="34290" rtlCol="0" anchor="t">
            <a:normAutofit/>
          </a:bodyPr>
          <a:lstStyle/>
          <a:p>
            <a:pPr indent="-137160">
              <a:lnSpc>
                <a:spcPct val="90000"/>
              </a:lnSpc>
              <a:buFont typeface="Wingdings" pitchFamily="2" charset="2"/>
              <a:buChar char="§"/>
            </a:pPr>
            <a:r>
              <a:rPr lang="en-US" sz="1800" dirty="0">
                <a:solidFill>
                  <a:srgbClr val="000000"/>
                </a:solidFill>
              </a:rPr>
              <a:t>Used in Tippecanoe County 1982-1992.</a:t>
            </a:r>
          </a:p>
          <a:p>
            <a:pPr indent="-137160">
              <a:lnSpc>
                <a:spcPct val="90000"/>
              </a:lnSpc>
              <a:buFont typeface="Wingdings" pitchFamily="2" charset="2"/>
              <a:buChar char="§"/>
            </a:pPr>
            <a:r>
              <a:rPr lang="en-US" sz="1800" dirty="0">
                <a:solidFill>
                  <a:srgbClr val="000000"/>
                </a:solidFill>
              </a:rPr>
              <a:t>Heavily used nation-wide through the early 2000s.</a:t>
            </a:r>
          </a:p>
        </p:txBody>
      </p:sp>
      <p:grpSp>
        <p:nvGrpSpPr>
          <p:cNvPr id="26" name="Group 25">
            <a:extLst>
              <a:ext uri="{FF2B5EF4-FFF2-40B4-BE49-F238E27FC236}">
                <a16:creationId xmlns:a16="http://schemas.microsoft.com/office/drawing/2014/main" id="{54CA915D-BDF0-41F8-B00E-FB186EFF7BD6}"/>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27" name="Oval 26">
              <a:extLst>
                <a:ext uri="{FF2B5EF4-FFF2-40B4-BE49-F238E27FC236}">
                  <a16:creationId xmlns:a16="http://schemas.microsoft.com/office/drawing/2014/main" id="{317AAC03-BF64-4E67-9032-3BD02499802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8" name="Oval 27">
              <a:extLst>
                <a:ext uri="{FF2B5EF4-FFF2-40B4-BE49-F238E27FC236}">
                  <a16:creationId xmlns:a16="http://schemas.microsoft.com/office/drawing/2014/main" id="{1A131397-5A45-4344-9983-5E400A3EA58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2577661190"/>
      </p:ext>
    </p:extLst>
  </p:cSld>
  <p:clrMapOvr>
    <a:masterClrMapping/>
  </p:clrMapOvr>
  <p:transition spd="slow">
    <p:randomBar dir="vert"/>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32A5D06-5521-4895-B4C9-7F6F465C0616}"/>
              </a:ext>
            </a:extLst>
          </p:cNvPr>
          <p:cNvSpPr>
            <a:spLocks noGrp="1"/>
          </p:cNvSpPr>
          <p:nvPr>
            <p:ph type="title"/>
          </p:nvPr>
        </p:nvSpPr>
        <p:spPr/>
        <p:txBody>
          <a:bodyPr/>
          <a:lstStyle/>
          <a:p>
            <a:r>
              <a:rPr lang="en-US" dirty="0" err="1"/>
              <a:t>microvote</a:t>
            </a:r>
            <a:endParaRPr lang="en-US" dirty="0"/>
          </a:p>
        </p:txBody>
      </p:sp>
      <p:pic>
        <p:nvPicPr>
          <p:cNvPr id="27" name="Picture Placeholder 26">
            <a:extLst>
              <a:ext uri="{FF2B5EF4-FFF2-40B4-BE49-F238E27FC236}">
                <a16:creationId xmlns:a16="http://schemas.microsoft.com/office/drawing/2014/main" id="{7F56354C-A8EC-49DC-B47D-08866AE4FC4C}"/>
              </a:ext>
            </a:extLst>
          </p:cNvPr>
          <p:cNvPicPr>
            <a:picLocks noGrp="1" noChangeAspect="1"/>
          </p:cNvPicPr>
          <p:nvPr>
            <p:ph type="pic" idx="1"/>
          </p:nvPr>
        </p:nvPicPr>
        <p:blipFill>
          <a:blip r:embed="rId3"/>
          <a:srcRect t="8867" b="8867"/>
          <a:stretch>
            <a:fillRect/>
          </a:stretch>
        </p:blipFill>
        <p:spPr/>
      </p:pic>
      <p:sp>
        <p:nvSpPr>
          <p:cNvPr id="23" name="Text Placeholder 22">
            <a:extLst>
              <a:ext uri="{FF2B5EF4-FFF2-40B4-BE49-F238E27FC236}">
                <a16:creationId xmlns:a16="http://schemas.microsoft.com/office/drawing/2014/main" id="{0CDF075B-86BB-4F36-885F-156BE7B21846}"/>
              </a:ext>
            </a:extLst>
          </p:cNvPr>
          <p:cNvSpPr>
            <a:spLocks noGrp="1"/>
          </p:cNvSpPr>
          <p:nvPr>
            <p:ph type="body" sz="half" idx="2"/>
          </p:nvPr>
        </p:nvSpPr>
        <p:spPr/>
        <p:txBody>
          <a:bodyPr/>
          <a:lstStyle/>
          <a:p>
            <a:endParaRPr lang="en-US" dirty="0"/>
          </a:p>
          <a:p>
            <a:r>
              <a:rPr lang="en-US" sz="1800" dirty="0"/>
              <a:t>Direct record device.</a:t>
            </a:r>
          </a:p>
          <a:p>
            <a:r>
              <a:rPr lang="en-US" sz="1800" dirty="0"/>
              <a:t>Introduced 1984.</a:t>
            </a:r>
          </a:p>
          <a:p>
            <a:r>
              <a:rPr lang="en-US" sz="1800" dirty="0"/>
              <a:t>Never used in Tippecanoe County.</a:t>
            </a:r>
          </a:p>
        </p:txBody>
      </p:sp>
    </p:spTree>
    <p:extLst>
      <p:ext uri="{BB962C8B-B14F-4D97-AF65-F5344CB8AC3E}">
        <p14:creationId xmlns:p14="http://schemas.microsoft.com/office/powerpoint/2010/main" val="2427904565"/>
      </p:ext>
    </p:extLst>
  </p:cSld>
  <p:clrMapOvr>
    <a:masterClrMapping/>
  </p:clrMapOvr>
  <p:transition spd="slow">
    <p:randomBar dir="vert"/>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7D015-AF60-40F7-A941-394AC5FF3135}"/>
              </a:ext>
            </a:extLst>
          </p:cNvPr>
          <p:cNvSpPr>
            <a:spLocks noGrp="1"/>
          </p:cNvSpPr>
          <p:nvPr>
            <p:ph type="title"/>
          </p:nvPr>
        </p:nvSpPr>
        <p:spPr/>
        <p:txBody>
          <a:bodyPr/>
          <a:lstStyle/>
          <a:p>
            <a:r>
              <a:rPr lang="en-US" dirty="0"/>
              <a:t>Direct record electronic machines</a:t>
            </a:r>
          </a:p>
        </p:txBody>
      </p:sp>
      <p:pic>
        <p:nvPicPr>
          <p:cNvPr id="6" name="Picture Placeholder 5">
            <a:extLst>
              <a:ext uri="{FF2B5EF4-FFF2-40B4-BE49-F238E27FC236}">
                <a16:creationId xmlns:a16="http://schemas.microsoft.com/office/drawing/2014/main" id="{B1629C11-4647-4C54-A8AA-60873DFA23AC}"/>
              </a:ext>
            </a:extLst>
          </p:cNvPr>
          <p:cNvPicPr>
            <a:picLocks noGrp="1" noChangeAspect="1"/>
          </p:cNvPicPr>
          <p:nvPr>
            <p:ph type="pic" idx="1"/>
          </p:nvPr>
        </p:nvPicPr>
        <p:blipFill>
          <a:blip r:embed="rId3"/>
          <a:srcRect l="4656" r="4656"/>
          <a:stretch>
            <a:fillRect/>
          </a:stretch>
        </p:blipFill>
        <p:spPr>
          <a:xfrm>
            <a:off x="0" y="857250"/>
            <a:ext cx="5600700" cy="5143500"/>
          </a:xfrm>
        </p:spPr>
      </p:pic>
      <p:sp>
        <p:nvSpPr>
          <p:cNvPr id="4" name="Text Placeholder 3">
            <a:extLst>
              <a:ext uri="{FF2B5EF4-FFF2-40B4-BE49-F238E27FC236}">
                <a16:creationId xmlns:a16="http://schemas.microsoft.com/office/drawing/2014/main" id="{7596C673-F379-4D23-80C6-3BCDB763F3D4}"/>
              </a:ext>
            </a:extLst>
          </p:cNvPr>
          <p:cNvSpPr>
            <a:spLocks noGrp="1"/>
          </p:cNvSpPr>
          <p:nvPr>
            <p:ph type="body" sz="half" idx="2"/>
          </p:nvPr>
        </p:nvSpPr>
        <p:spPr>
          <a:xfrm>
            <a:off x="6291943" y="2674620"/>
            <a:ext cx="2732314" cy="2468880"/>
          </a:xfrm>
        </p:spPr>
        <p:txBody>
          <a:bodyPr/>
          <a:lstStyle/>
          <a:p>
            <a:r>
              <a:rPr lang="en-US" sz="1800" dirty="0"/>
              <a:t>Came to Tippecanoe County in 1992.</a:t>
            </a:r>
          </a:p>
          <a:p>
            <a:r>
              <a:rPr lang="en-US" sz="1800" dirty="0"/>
              <a:t>Tippecanoe uses the TSX.</a:t>
            </a:r>
          </a:p>
          <a:p>
            <a:r>
              <a:rPr lang="en-US" sz="1800" dirty="0"/>
              <a:t>Easy set up.</a:t>
            </a:r>
          </a:p>
          <a:p>
            <a:r>
              <a:rPr lang="en-US" sz="1800" dirty="0"/>
              <a:t>Handicap accessible.</a:t>
            </a:r>
          </a:p>
          <a:p>
            <a:endParaRPr lang="en-US" dirty="0"/>
          </a:p>
        </p:txBody>
      </p:sp>
    </p:spTree>
    <p:extLst>
      <p:ext uri="{BB962C8B-B14F-4D97-AF65-F5344CB8AC3E}">
        <p14:creationId xmlns:p14="http://schemas.microsoft.com/office/powerpoint/2010/main" val="3615050091"/>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3" name="Oval 12">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6" name="Rectangle 15">
            <a:extLst>
              <a:ext uri="{FF2B5EF4-FFF2-40B4-BE49-F238E27FC236}">
                <a16:creationId xmlns:a16="http://schemas.microsoft.com/office/drawing/2014/main" id="{362E11DD-B54B-4751-9C17-39DAF9EF46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6" name="Title 5">
            <a:extLst>
              <a:ext uri="{FF2B5EF4-FFF2-40B4-BE49-F238E27FC236}">
                <a16:creationId xmlns:a16="http://schemas.microsoft.com/office/drawing/2014/main" id="{9E2BC5C3-222E-460C-939F-D061BD5592FA}"/>
              </a:ext>
            </a:extLst>
          </p:cNvPr>
          <p:cNvSpPr>
            <a:spLocks noGrp="1"/>
          </p:cNvSpPr>
          <p:nvPr>
            <p:ph type="title"/>
          </p:nvPr>
        </p:nvSpPr>
        <p:spPr>
          <a:xfrm>
            <a:off x="286710" y="1220724"/>
            <a:ext cx="5057883" cy="615220"/>
          </a:xfrm>
        </p:spPr>
        <p:txBody>
          <a:bodyPr vert="horz" lIns="68580" tIns="34290" rIns="68580" bIns="34290" rtlCol="0" anchor="ctr">
            <a:normAutofit/>
          </a:bodyPr>
          <a:lstStyle/>
          <a:p>
            <a:r>
              <a:rPr lang="en-US" sz="3600" dirty="0"/>
              <a:t>VOTING TECHNOLOGY</a:t>
            </a:r>
          </a:p>
        </p:txBody>
      </p:sp>
      <p:sp>
        <p:nvSpPr>
          <p:cNvPr id="7" name="Text Placeholder 6">
            <a:extLst>
              <a:ext uri="{FF2B5EF4-FFF2-40B4-BE49-F238E27FC236}">
                <a16:creationId xmlns:a16="http://schemas.microsoft.com/office/drawing/2014/main" id="{08757123-8EF0-4CB5-98F5-5355D1A4C088}"/>
              </a:ext>
            </a:extLst>
          </p:cNvPr>
          <p:cNvSpPr>
            <a:spLocks noGrp="1"/>
          </p:cNvSpPr>
          <p:nvPr>
            <p:ph type="body" sz="half" idx="2"/>
          </p:nvPr>
        </p:nvSpPr>
        <p:spPr>
          <a:xfrm>
            <a:off x="286709" y="1735932"/>
            <a:ext cx="5178260" cy="3750469"/>
          </a:xfrm>
        </p:spPr>
        <p:txBody>
          <a:bodyPr vert="horz" lIns="68580" tIns="34290" rIns="68580" bIns="34290" rtlCol="0">
            <a:normAutofit fontScale="62500" lnSpcReduction="20000"/>
          </a:bodyPr>
          <a:lstStyle/>
          <a:p>
            <a:r>
              <a:rPr lang="en-US" sz="2400" b="1" dirty="0">
                <a:latin typeface="Arial" panose="020B0604020202020204" pitchFamily="34" charset="0"/>
              </a:rPr>
              <a:t>Direct recording electronic (DRE) voting machines without a voter-verified paper audit trail:</a:t>
            </a:r>
          </a:p>
          <a:p>
            <a:r>
              <a:rPr lang="en-US" sz="2400" dirty="0">
                <a:latin typeface="Arial" panose="020B0604020202020204" pitchFamily="34" charset="0"/>
              </a:rPr>
              <a:t>A voting system (push-button or touch screen) that records votes by means of a ballot display provided with mechanical or electro-optical components activated by the voter, where voting data are stored in a removable memory component. DRE is also referred to as an “electronic” voting system.</a:t>
            </a:r>
          </a:p>
          <a:p>
            <a:endParaRPr lang="en-US" sz="2400" dirty="0">
              <a:latin typeface="Arial" panose="020B0604020202020204" pitchFamily="34" charset="0"/>
            </a:endParaRPr>
          </a:p>
          <a:p>
            <a:r>
              <a:rPr lang="en-US" sz="2400" b="1" dirty="0">
                <a:latin typeface="Arial" panose="020B0604020202020204" pitchFamily="34" charset="0"/>
              </a:rPr>
              <a:t>Direct recording electronic (DRE) voting machines with a voter-verified paper audit trail (VVPAT):</a:t>
            </a:r>
          </a:p>
          <a:p>
            <a:r>
              <a:rPr lang="en-US" sz="2400" dirty="0">
                <a:latin typeface="Arial" panose="020B0604020202020204" pitchFamily="34" charset="0"/>
              </a:rPr>
              <a:t>A voting system (push-button or touch screen) that records votes by means of a ballot display provided with mechanical or electro-optical components activated by the voter, where voting data are stored both in a removable memory component and on a paper document that the voter can review before officially casting his or her ballot.</a:t>
            </a:r>
          </a:p>
        </p:txBody>
      </p:sp>
      <p:pic>
        <p:nvPicPr>
          <p:cNvPr id="5" name="Content Placeholder 4">
            <a:extLst>
              <a:ext uri="{FF2B5EF4-FFF2-40B4-BE49-F238E27FC236}">
                <a16:creationId xmlns:a16="http://schemas.microsoft.com/office/drawing/2014/main" id="{CE7C4F95-33C6-4EAB-A350-29ABF82318C0}"/>
              </a:ext>
            </a:extLst>
          </p:cNvPr>
          <p:cNvPicPr>
            <a:picLocks noGrp="1" noChangeAspect="1"/>
          </p:cNvPicPr>
          <p:nvPr>
            <p:ph type="pic" idx="1"/>
          </p:nvPr>
        </p:nvPicPr>
        <p:blipFill rotWithShape="1">
          <a:blip r:embed="rId6"/>
          <a:srcRect/>
          <a:stretch/>
        </p:blipFill>
        <p:spPr>
          <a:xfrm>
            <a:off x="5785974" y="931933"/>
            <a:ext cx="3108220" cy="2325314"/>
          </a:xfrm>
          <a:prstGeom prst="rect">
            <a:avLst/>
          </a:prstGeom>
        </p:spPr>
      </p:pic>
      <p:grpSp>
        <p:nvGrpSpPr>
          <p:cNvPr id="18" name="Group 17">
            <a:extLst>
              <a:ext uri="{FF2B5EF4-FFF2-40B4-BE49-F238E27FC236}">
                <a16:creationId xmlns:a16="http://schemas.microsoft.com/office/drawing/2014/main" id="{B55DE4E1-F219-45A4-96D9-9A86D0E4DBD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9" name="Oval 18">
              <a:extLst>
                <a:ext uri="{FF2B5EF4-FFF2-40B4-BE49-F238E27FC236}">
                  <a16:creationId xmlns:a16="http://schemas.microsoft.com/office/drawing/2014/main" id="{3601C3FF-4A5D-437C-B3DB-A53B99D308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0" name="Oval 19">
              <a:extLst>
                <a:ext uri="{FF2B5EF4-FFF2-40B4-BE49-F238E27FC236}">
                  <a16:creationId xmlns:a16="http://schemas.microsoft.com/office/drawing/2014/main" id="{61B1BDC9-B583-4F65-8FE9-E2CBE71D93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pic>
        <p:nvPicPr>
          <p:cNvPr id="2" name="Picture 1">
            <a:extLst>
              <a:ext uri="{FF2B5EF4-FFF2-40B4-BE49-F238E27FC236}">
                <a16:creationId xmlns:a16="http://schemas.microsoft.com/office/drawing/2014/main" id="{90E7E041-CF57-4806-AEDC-99D22E6A1C02}"/>
              </a:ext>
            </a:extLst>
          </p:cNvPr>
          <p:cNvPicPr>
            <a:picLocks noChangeAspect="1"/>
          </p:cNvPicPr>
          <p:nvPr/>
        </p:nvPicPr>
        <p:blipFill>
          <a:blip r:embed="rId7"/>
          <a:stretch>
            <a:fillRect/>
          </a:stretch>
        </p:blipFill>
        <p:spPr>
          <a:xfrm>
            <a:off x="5783247" y="3267433"/>
            <a:ext cx="3110947" cy="2733317"/>
          </a:xfrm>
          <a:prstGeom prst="rect">
            <a:avLst/>
          </a:prstGeom>
        </p:spPr>
      </p:pic>
    </p:spTree>
    <p:extLst>
      <p:ext uri="{BB962C8B-B14F-4D97-AF65-F5344CB8AC3E}">
        <p14:creationId xmlns:p14="http://schemas.microsoft.com/office/powerpoint/2010/main" val="3063919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3" name="Oval 12">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6" name="Rectangle 15">
            <a:extLst>
              <a:ext uri="{FF2B5EF4-FFF2-40B4-BE49-F238E27FC236}">
                <a16:creationId xmlns:a16="http://schemas.microsoft.com/office/drawing/2014/main" id="{362E11DD-B54B-4751-9C17-39DAF9EF46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6" name="Title 5">
            <a:extLst>
              <a:ext uri="{FF2B5EF4-FFF2-40B4-BE49-F238E27FC236}">
                <a16:creationId xmlns:a16="http://schemas.microsoft.com/office/drawing/2014/main" id="{9E2BC5C3-222E-460C-939F-D061BD5592FA}"/>
              </a:ext>
            </a:extLst>
          </p:cNvPr>
          <p:cNvSpPr>
            <a:spLocks noGrp="1"/>
          </p:cNvSpPr>
          <p:nvPr>
            <p:ph type="title"/>
          </p:nvPr>
        </p:nvSpPr>
        <p:spPr>
          <a:xfrm>
            <a:off x="286710" y="1220724"/>
            <a:ext cx="5057883" cy="615220"/>
          </a:xfrm>
        </p:spPr>
        <p:txBody>
          <a:bodyPr vert="horz" lIns="68580" tIns="34290" rIns="68580" bIns="34290" rtlCol="0" anchor="ctr">
            <a:normAutofit/>
          </a:bodyPr>
          <a:lstStyle/>
          <a:p>
            <a:r>
              <a:rPr lang="en-US" sz="3600" dirty="0"/>
              <a:t>VOTING TECHNOLOGY</a:t>
            </a:r>
          </a:p>
        </p:txBody>
      </p:sp>
      <p:sp>
        <p:nvSpPr>
          <p:cNvPr id="7" name="Text Placeholder 6">
            <a:extLst>
              <a:ext uri="{FF2B5EF4-FFF2-40B4-BE49-F238E27FC236}">
                <a16:creationId xmlns:a16="http://schemas.microsoft.com/office/drawing/2014/main" id="{08757123-8EF0-4CB5-98F5-5355D1A4C088}"/>
              </a:ext>
            </a:extLst>
          </p:cNvPr>
          <p:cNvSpPr>
            <a:spLocks noGrp="1"/>
          </p:cNvSpPr>
          <p:nvPr>
            <p:ph type="body" sz="half" idx="2"/>
          </p:nvPr>
        </p:nvSpPr>
        <p:spPr>
          <a:xfrm>
            <a:off x="286709" y="1735932"/>
            <a:ext cx="5178260" cy="3750469"/>
          </a:xfrm>
        </p:spPr>
        <p:txBody>
          <a:bodyPr vert="horz" lIns="68580" tIns="34290" rIns="68580" bIns="34290" rtlCol="0">
            <a:normAutofit fontScale="62500" lnSpcReduction="20000"/>
          </a:bodyPr>
          <a:lstStyle/>
          <a:p>
            <a:r>
              <a:rPr lang="en-US" sz="2400" b="1" dirty="0">
                <a:latin typeface="Arial" panose="020B0604020202020204" pitchFamily="34" charset="0"/>
              </a:rPr>
              <a:t>Hybrid or Electronic vote selection—printed and optically scanned ballot:</a:t>
            </a:r>
          </a:p>
          <a:p>
            <a:r>
              <a:rPr lang="en-US" sz="2400" dirty="0">
                <a:latin typeface="Arial" panose="020B0604020202020204" pitchFamily="34" charset="0"/>
              </a:rPr>
              <a:t>A vote selection system (push-button or touch screen) in which the voter selects candidate choices by means of a ballot display provided with mechanical or electro-optical components activated by the voter, but no voting data is stored in the system. Instead, a paper ballot is printed that contains marks in voting response fields that are read by an optical scanner or similar sensor.</a:t>
            </a:r>
          </a:p>
          <a:p>
            <a:endParaRPr lang="en-US" sz="2400" dirty="0">
              <a:latin typeface="Arial" panose="020B0604020202020204" pitchFamily="34" charset="0"/>
            </a:endParaRPr>
          </a:p>
          <a:p>
            <a:r>
              <a:rPr lang="en-US" sz="2400" b="1" dirty="0">
                <a:latin typeface="Arial" panose="020B0604020202020204" pitchFamily="34" charset="0"/>
              </a:rPr>
              <a:t>Hand-counted paper ballots:</a:t>
            </a:r>
          </a:p>
          <a:p>
            <a:r>
              <a:rPr lang="en-US" sz="2400" dirty="0">
                <a:latin typeface="Arial" panose="020B0604020202020204" pitchFamily="34" charset="0"/>
              </a:rPr>
              <a:t>A system where voters mark a paper ballot by hand and then each race on each ballot is counted by hand, without the use of a scanner, tabulator, or sensor.</a:t>
            </a:r>
          </a:p>
        </p:txBody>
      </p:sp>
      <p:pic>
        <p:nvPicPr>
          <p:cNvPr id="5" name="Content Placeholder 4">
            <a:extLst>
              <a:ext uri="{FF2B5EF4-FFF2-40B4-BE49-F238E27FC236}">
                <a16:creationId xmlns:a16="http://schemas.microsoft.com/office/drawing/2014/main" id="{CE7C4F95-33C6-4EAB-A350-29ABF82318C0}"/>
              </a:ext>
            </a:extLst>
          </p:cNvPr>
          <p:cNvPicPr>
            <a:picLocks noGrp="1" noChangeAspect="1"/>
          </p:cNvPicPr>
          <p:nvPr>
            <p:ph type="pic" idx="1"/>
          </p:nvPr>
        </p:nvPicPr>
        <p:blipFill rotWithShape="1">
          <a:blip r:embed="rId6"/>
          <a:srcRect/>
          <a:stretch/>
        </p:blipFill>
        <p:spPr>
          <a:xfrm>
            <a:off x="5464969" y="1500187"/>
            <a:ext cx="3485045" cy="3328988"/>
          </a:xfrm>
          <a:prstGeom prst="rect">
            <a:avLst/>
          </a:prstGeom>
        </p:spPr>
      </p:pic>
      <p:grpSp>
        <p:nvGrpSpPr>
          <p:cNvPr id="18" name="Group 17">
            <a:extLst>
              <a:ext uri="{FF2B5EF4-FFF2-40B4-BE49-F238E27FC236}">
                <a16:creationId xmlns:a16="http://schemas.microsoft.com/office/drawing/2014/main" id="{B55DE4E1-F219-45A4-96D9-9A86D0E4DBD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9" name="Oval 18">
              <a:extLst>
                <a:ext uri="{FF2B5EF4-FFF2-40B4-BE49-F238E27FC236}">
                  <a16:creationId xmlns:a16="http://schemas.microsoft.com/office/drawing/2014/main" id="{3601C3FF-4A5D-437C-B3DB-A53B99D308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0" name="Oval 19">
              <a:extLst>
                <a:ext uri="{FF2B5EF4-FFF2-40B4-BE49-F238E27FC236}">
                  <a16:creationId xmlns:a16="http://schemas.microsoft.com/office/drawing/2014/main" id="{61B1BDC9-B583-4F65-8FE9-E2CBE71D93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Tree>
    <p:extLst>
      <p:ext uri="{BB962C8B-B14F-4D97-AF65-F5344CB8AC3E}">
        <p14:creationId xmlns:p14="http://schemas.microsoft.com/office/powerpoint/2010/main" val="19071405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DEE63-286D-42C0-B471-85B4413A9220}"/>
              </a:ext>
            </a:extLst>
          </p:cNvPr>
          <p:cNvSpPr>
            <a:spLocks noGrp="1"/>
          </p:cNvSpPr>
          <p:nvPr>
            <p:ph type="title"/>
          </p:nvPr>
        </p:nvSpPr>
        <p:spPr>
          <a:xfrm>
            <a:off x="6553201" y="1031422"/>
            <a:ext cx="2492828" cy="1643198"/>
          </a:xfrm>
        </p:spPr>
        <p:txBody>
          <a:bodyPr>
            <a:normAutofit/>
          </a:bodyPr>
          <a:lstStyle/>
          <a:p>
            <a:r>
              <a:rPr lang="en-US" dirty="0"/>
              <a:t>The Machinery of Democracy Website</a:t>
            </a:r>
          </a:p>
        </p:txBody>
      </p:sp>
      <p:pic>
        <p:nvPicPr>
          <p:cNvPr id="6" name="Picture Placeholder 5">
            <a:extLst>
              <a:ext uri="{FF2B5EF4-FFF2-40B4-BE49-F238E27FC236}">
                <a16:creationId xmlns:a16="http://schemas.microsoft.com/office/drawing/2014/main" id="{610E7BE5-EE7E-423F-B373-14EBE3F2B282}"/>
              </a:ext>
            </a:extLst>
          </p:cNvPr>
          <p:cNvPicPr>
            <a:picLocks noGrp="1" noChangeAspect="1"/>
          </p:cNvPicPr>
          <p:nvPr>
            <p:ph type="pic" idx="1"/>
          </p:nvPr>
        </p:nvPicPr>
        <p:blipFill>
          <a:blip r:embed="rId2"/>
          <a:srcRect l="11398" r="11398"/>
          <a:stretch>
            <a:fillRect/>
          </a:stretch>
        </p:blipFill>
        <p:spPr>
          <a:xfrm>
            <a:off x="0" y="857250"/>
            <a:ext cx="6215743" cy="5143500"/>
          </a:xfrm>
        </p:spPr>
      </p:pic>
      <p:sp>
        <p:nvSpPr>
          <p:cNvPr id="4" name="Text Placeholder 3">
            <a:extLst>
              <a:ext uri="{FF2B5EF4-FFF2-40B4-BE49-F238E27FC236}">
                <a16:creationId xmlns:a16="http://schemas.microsoft.com/office/drawing/2014/main" id="{2BF1ACAD-C71F-4304-9171-BF3185D2C9AA}"/>
              </a:ext>
            </a:extLst>
          </p:cNvPr>
          <p:cNvSpPr>
            <a:spLocks noGrp="1"/>
          </p:cNvSpPr>
          <p:nvPr>
            <p:ph type="body" sz="half" idx="2"/>
          </p:nvPr>
        </p:nvSpPr>
        <p:spPr>
          <a:xfrm>
            <a:off x="6553201" y="2794363"/>
            <a:ext cx="2492828" cy="2468880"/>
          </a:xfrm>
        </p:spPr>
        <p:txBody>
          <a:bodyPr>
            <a:normAutofit/>
          </a:bodyPr>
          <a:lstStyle/>
          <a:p>
            <a:r>
              <a:rPr lang="en-US" sz="1800" dirty="0"/>
              <a:t>https://americanhistory.si.edu/vote/home_nodetect.html</a:t>
            </a:r>
          </a:p>
        </p:txBody>
      </p:sp>
    </p:spTree>
    <p:extLst>
      <p:ext uri="{BB962C8B-B14F-4D97-AF65-F5344CB8AC3E}">
        <p14:creationId xmlns:p14="http://schemas.microsoft.com/office/powerpoint/2010/main" val="41839515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7C65D4-08CA-407F-BBCA-BB016DA9E804}"/>
              </a:ext>
            </a:extLst>
          </p:cNvPr>
          <p:cNvSpPr>
            <a:spLocks noGrp="1"/>
          </p:cNvSpPr>
          <p:nvPr>
            <p:ph type="title"/>
          </p:nvPr>
        </p:nvSpPr>
        <p:spPr>
          <a:xfrm>
            <a:off x="802386" y="1220724"/>
            <a:ext cx="7543800" cy="443861"/>
          </a:xfrm>
        </p:spPr>
        <p:txBody>
          <a:bodyPr>
            <a:normAutofit fontScale="90000"/>
          </a:bodyPr>
          <a:lstStyle/>
          <a:p>
            <a:pPr algn="ctr"/>
            <a:r>
              <a:rPr lang="en-US" sz="1500" dirty="0"/>
              <a:t>Sub shops, gym pools, garages, auto showrooms, laundromats…  exotic polling places across </a:t>
            </a:r>
            <a:r>
              <a:rPr lang="en-US" sz="1500" dirty="0" err="1"/>
              <a:t>indiana</a:t>
            </a:r>
            <a:endParaRPr lang="en-US" sz="1500" dirty="0"/>
          </a:p>
        </p:txBody>
      </p:sp>
      <p:pic>
        <p:nvPicPr>
          <p:cNvPr id="11" name="Content Placeholder 10">
            <a:extLst>
              <a:ext uri="{FF2B5EF4-FFF2-40B4-BE49-F238E27FC236}">
                <a16:creationId xmlns:a16="http://schemas.microsoft.com/office/drawing/2014/main" id="{E38DC13E-7A6D-4E69-99F8-DB78825BCA90}"/>
              </a:ext>
            </a:extLst>
          </p:cNvPr>
          <p:cNvPicPr>
            <a:picLocks noGrp="1" noChangeAspect="1"/>
          </p:cNvPicPr>
          <p:nvPr>
            <p:ph sz="half" idx="2"/>
          </p:nvPr>
        </p:nvPicPr>
        <p:blipFill>
          <a:blip r:embed="rId2"/>
          <a:stretch>
            <a:fillRect/>
          </a:stretch>
        </p:blipFill>
        <p:spPr>
          <a:xfrm>
            <a:off x="6128236" y="3830271"/>
            <a:ext cx="2790338" cy="2082515"/>
          </a:xfrm>
        </p:spPr>
      </p:pic>
      <p:pic>
        <p:nvPicPr>
          <p:cNvPr id="15" name="Content Placeholder 14">
            <a:extLst>
              <a:ext uri="{FF2B5EF4-FFF2-40B4-BE49-F238E27FC236}">
                <a16:creationId xmlns:a16="http://schemas.microsoft.com/office/drawing/2014/main" id="{B709BFD8-5AC7-4EE7-AF70-CE6B35A53472}"/>
              </a:ext>
            </a:extLst>
          </p:cNvPr>
          <p:cNvPicPr>
            <a:picLocks noGrp="1" noChangeAspect="1"/>
          </p:cNvPicPr>
          <p:nvPr>
            <p:ph sz="half" idx="1"/>
          </p:nvPr>
        </p:nvPicPr>
        <p:blipFill>
          <a:blip r:embed="rId3"/>
          <a:stretch>
            <a:fillRect/>
          </a:stretch>
        </p:blipFill>
        <p:spPr>
          <a:xfrm>
            <a:off x="225427" y="3823874"/>
            <a:ext cx="2656670" cy="2088912"/>
          </a:xfrm>
        </p:spPr>
      </p:pic>
      <p:pic>
        <p:nvPicPr>
          <p:cNvPr id="17" name="Picture 16">
            <a:extLst>
              <a:ext uri="{FF2B5EF4-FFF2-40B4-BE49-F238E27FC236}">
                <a16:creationId xmlns:a16="http://schemas.microsoft.com/office/drawing/2014/main" id="{4E24A53D-71D4-4234-92FA-BFB8D647AA0C}"/>
              </a:ext>
            </a:extLst>
          </p:cNvPr>
          <p:cNvPicPr>
            <a:picLocks noChangeAspect="1"/>
          </p:cNvPicPr>
          <p:nvPr/>
        </p:nvPicPr>
        <p:blipFill>
          <a:blip r:embed="rId4"/>
          <a:stretch>
            <a:fillRect/>
          </a:stretch>
        </p:blipFill>
        <p:spPr>
          <a:xfrm>
            <a:off x="236584" y="1664585"/>
            <a:ext cx="2665910" cy="2088912"/>
          </a:xfrm>
          <a:prstGeom prst="rect">
            <a:avLst/>
          </a:prstGeom>
        </p:spPr>
      </p:pic>
      <p:pic>
        <p:nvPicPr>
          <p:cNvPr id="19" name="Picture 18">
            <a:extLst>
              <a:ext uri="{FF2B5EF4-FFF2-40B4-BE49-F238E27FC236}">
                <a16:creationId xmlns:a16="http://schemas.microsoft.com/office/drawing/2014/main" id="{56F541ED-12AF-4356-99B2-009725733FFB}"/>
              </a:ext>
            </a:extLst>
          </p:cNvPr>
          <p:cNvPicPr>
            <a:picLocks noChangeAspect="1"/>
          </p:cNvPicPr>
          <p:nvPr/>
        </p:nvPicPr>
        <p:blipFill>
          <a:blip r:embed="rId5"/>
          <a:stretch>
            <a:fillRect/>
          </a:stretch>
        </p:blipFill>
        <p:spPr>
          <a:xfrm>
            <a:off x="6117079" y="1664585"/>
            <a:ext cx="2790338" cy="2088912"/>
          </a:xfrm>
          <a:prstGeom prst="rect">
            <a:avLst/>
          </a:prstGeom>
        </p:spPr>
      </p:pic>
      <p:pic>
        <p:nvPicPr>
          <p:cNvPr id="21" name="Picture 20">
            <a:extLst>
              <a:ext uri="{FF2B5EF4-FFF2-40B4-BE49-F238E27FC236}">
                <a16:creationId xmlns:a16="http://schemas.microsoft.com/office/drawing/2014/main" id="{AED92ECD-617A-495E-8112-DA2BC0B89EA7}"/>
              </a:ext>
            </a:extLst>
          </p:cNvPr>
          <p:cNvPicPr>
            <a:picLocks noChangeAspect="1"/>
          </p:cNvPicPr>
          <p:nvPr/>
        </p:nvPicPr>
        <p:blipFill>
          <a:blip r:embed="rId6"/>
          <a:stretch>
            <a:fillRect/>
          </a:stretch>
        </p:blipFill>
        <p:spPr>
          <a:xfrm>
            <a:off x="3307466" y="2427732"/>
            <a:ext cx="2508813" cy="2214440"/>
          </a:xfrm>
          <a:prstGeom prst="rect">
            <a:avLst/>
          </a:prstGeom>
        </p:spPr>
      </p:pic>
    </p:spTree>
    <p:extLst>
      <p:ext uri="{BB962C8B-B14F-4D97-AF65-F5344CB8AC3E}">
        <p14:creationId xmlns:p14="http://schemas.microsoft.com/office/powerpoint/2010/main" val="229489708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pic>
        <p:nvPicPr>
          <p:cNvPr id="6" name="Picture Placeholder 5">
            <a:extLst>
              <a:ext uri="{FF2B5EF4-FFF2-40B4-BE49-F238E27FC236}">
                <a16:creationId xmlns:a16="http://schemas.microsoft.com/office/drawing/2014/main" id="{76B0C597-8993-4120-B57D-76257E448F9C}"/>
              </a:ext>
            </a:extLst>
          </p:cNvPr>
          <p:cNvPicPr>
            <a:picLocks noGrp="1" noChangeAspect="1"/>
          </p:cNvPicPr>
          <p:nvPr>
            <p:ph type="pic" idx="1"/>
          </p:nvPr>
        </p:nvPicPr>
        <p:blipFill rotWithShape="1">
          <a:blip r:embed="rId5"/>
          <a:srcRect t="6617" b="18383"/>
          <a:stretch/>
        </p:blipFill>
        <p:spPr>
          <a:xfrm>
            <a:off x="0" y="857257"/>
            <a:ext cx="9143999" cy="5143493"/>
          </a:xfrm>
          <a:prstGeom prst="rect">
            <a:avLst/>
          </a:prstGeom>
        </p:spPr>
      </p:pic>
      <p:sp>
        <p:nvSpPr>
          <p:cNvPr id="17" name="Rectangle 16">
            <a:extLst>
              <a:ext uri="{FF2B5EF4-FFF2-40B4-BE49-F238E27FC236}">
                <a16:creationId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3735345"/>
            <a:ext cx="7667244" cy="60512"/>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3843430"/>
            <a:ext cx="7667244" cy="1558751"/>
          </a:xfrm>
          <a:prstGeom prst="rect">
            <a:avLst/>
          </a:prstGeom>
          <a:blipFill dpi="0" rotWithShape="1">
            <a:blip r:embed="rId6">
              <a:alphaModFix amt="9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DB6BC0D-8FF0-4D52-87FE-E5515616B0BE}"/>
              </a:ext>
            </a:extLst>
          </p:cNvPr>
          <p:cNvSpPr>
            <a:spLocks noGrp="1"/>
          </p:cNvSpPr>
          <p:nvPr>
            <p:ph type="title"/>
          </p:nvPr>
        </p:nvSpPr>
        <p:spPr>
          <a:xfrm>
            <a:off x="964093" y="3978774"/>
            <a:ext cx="3407762" cy="1325356"/>
          </a:xfrm>
        </p:spPr>
        <p:txBody>
          <a:bodyPr vert="horz" lIns="68580" tIns="34290" rIns="68580" bIns="34290" rtlCol="0" anchor="ctr">
            <a:normAutofit/>
          </a:bodyPr>
          <a:lstStyle/>
          <a:p>
            <a:r>
              <a:rPr lang="en-US" sz="2700" dirty="0"/>
              <a:t>Tippecanoe becomes pilot vote center county in 2006 </a:t>
            </a:r>
          </a:p>
        </p:txBody>
      </p:sp>
      <p:sp>
        <p:nvSpPr>
          <p:cNvPr id="4" name="Text Placeholder 3">
            <a:extLst>
              <a:ext uri="{FF2B5EF4-FFF2-40B4-BE49-F238E27FC236}">
                <a16:creationId xmlns:a16="http://schemas.microsoft.com/office/drawing/2014/main" id="{4D092FE3-BE37-4C19-A5A6-807DA3CAA9D2}"/>
              </a:ext>
            </a:extLst>
          </p:cNvPr>
          <p:cNvSpPr>
            <a:spLocks noGrp="1"/>
          </p:cNvSpPr>
          <p:nvPr>
            <p:ph type="body" sz="half" idx="2"/>
          </p:nvPr>
        </p:nvSpPr>
        <p:spPr>
          <a:xfrm>
            <a:off x="4663440" y="3985058"/>
            <a:ext cx="3524416" cy="1325356"/>
          </a:xfrm>
        </p:spPr>
        <p:txBody>
          <a:bodyPr vert="horz" lIns="68580" tIns="34290" rIns="68580" bIns="34290" rtlCol="0" anchor="ctr">
            <a:normAutofit/>
          </a:bodyPr>
          <a:lstStyle/>
          <a:p>
            <a:pPr indent="-137160">
              <a:lnSpc>
                <a:spcPct val="90000"/>
              </a:lnSpc>
              <a:buFont typeface="Wingdings" pitchFamily="2" charset="2"/>
              <a:buChar char="§"/>
            </a:pPr>
            <a:r>
              <a:rPr lang="en-US" sz="1350" dirty="0">
                <a:solidFill>
                  <a:schemeClr val="tx1"/>
                </a:solidFill>
              </a:rPr>
              <a:t>Extensive early voting at satellite sites.</a:t>
            </a:r>
          </a:p>
          <a:p>
            <a:pPr indent="-137160">
              <a:lnSpc>
                <a:spcPct val="90000"/>
              </a:lnSpc>
              <a:buFont typeface="Wingdings" pitchFamily="2" charset="2"/>
              <a:buChar char="§"/>
            </a:pPr>
            <a:r>
              <a:rPr lang="en-US" sz="1350" dirty="0">
                <a:solidFill>
                  <a:schemeClr val="tx1"/>
                </a:solidFill>
              </a:rPr>
              <a:t>No wrong place to vote.</a:t>
            </a:r>
          </a:p>
          <a:p>
            <a:pPr indent="-137160">
              <a:lnSpc>
                <a:spcPct val="90000"/>
              </a:lnSpc>
              <a:buFont typeface="Wingdings" pitchFamily="2" charset="2"/>
              <a:buChar char="§"/>
            </a:pPr>
            <a:r>
              <a:rPr lang="en-US" sz="1350" dirty="0">
                <a:solidFill>
                  <a:schemeClr val="tx1"/>
                </a:solidFill>
              </a:rPr>
              <a:t>Precinct level voting eliminated.</a:t>
            </a:r>
          </a:p>
          <a:p>
            <a:pPr indent="-137160">
              <a:lnSpc>
                <a:spcPct val="90000"/>
              </a:lnSpc>
              <a:buFont typeface="Wingdings" pitchFamily="2" charset="2"/>
              <a:buChar char="§"/>
            </a:pPr>
            <a:r>
              <a:rPr lang="en-US" sz="1350" dirty="0">
                <a:solidFill>
                  <a:schemeClr val="tx1"/>
                </a:solidFill>
              </a:rPr>
              <a:t>Vote centers provide </a:t>
            </a:r>
            <a:r>
              <a:rPr lang="en-US" sz="1350">
                <a:solidFill>
                  <a:schemeClr val="tx1"/>
                </a:solidFill>
              </a:rPr>
              <a:t>huge convenience.</a:t>
            </a:r>
            <a:endParaRPr lang="en-US" sz="1350" dirty="0">
              <a:solidFill>
                <a:schemeClr val="tx1"/>
              </a:solidFill>
            </a:endParaRPr>
          </a:p>
        </p:txBody>
      </p:sp>
      <p:sp>
        <p:nvSpPr>
          <p:cNvPr id="21" name="Rectangle 20">
            <a:extLst>
              <a:ext uri="{FF2B5EF4-FFF2-40B4-BE49-F238E27FC236}">
                <a16:creationId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5453753"/>
            <a:ext cx="7667244" cy="60512"/>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22">
            <a:extLst>
              <a:ext uri="{FF2B5EF4-FFF2-40B4-BE49-F238E27FC236}">
                <a16:creationId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5" name="Oval 24">
            <a:extLst>
              <a:ext uri="{FF2B5EF4-FFF2-40B4-BE49-F238E27FC236}">
                <a16:creationId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Tree>
    <p:extLst>
      <p:ext uri="{BB962C8B-B14F-4D97-AF65-F5344CB8AC3E}">
        <p14:creationId xmlns:p14="http://schemas.microsoft.com/office/powerpoint/2010/main" val="17556399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C78E3E1-BBBA-4058-AAEB-714F04B0257C}"/>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23" name="Oval 22">
              <a:extLst>
                <a:ext uri="{FF2B5EF4-FFF2-40B4-BE49-F238E27FC236}">
                  <a16:creationId xmlns:a16="http://schemas.microsoft.com/office/drawing/2014/main" id="{86860FA5-CE2B-4019-8FD1-031D7D84EF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4" name="Oval 23">
              <a:extLst>
                <a:ext uri="{FF2B5EF4-FFF2-40B4-BE49-F238E27FC236}">
                  <a16:creationId xmlns:a16="http://schemas.microsoft.com/office/drawing/2014/main" id="{392DF474-2C37-4DC7-B889-E88EAADEA61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 useBgFill="1">
        <p:nvSpPr>
          <p:cNvPr id="34" name="Rectangle 25">
            <a:extLst>
              <a:ext uri="{FF2B5EF4-FFF2-40B4-BE49-F238E27FC236}">
                <a16:creationId xmlns:a16="http://schemas.microsoft.com/office/drawing/2014/main" id="{2A0E4E09-FC02-4ADC-951A-3FFA90B6FE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6" name="Title 5">
            <a:extLst>
              <a:ext uri="{FF2B5EF4-FFF2-40B4-BE49-F238E27FC236}">
                <a16:creationId xmlns:a16="http://schemas.microsoft.com/office/drawing/2014/main" id="{1249FFFE-44A0-4A94-BDD6-191A03B07F34}"/>
              </a:ext>
            </a:extLst>
          </p:cNvPr>
          <p:cNvSpPr>
            <a:spLocks noGrp="1"/>
          </p:cNvSpPr>
          <p:nvPr>
            <p:ph type="title"/>
          </p:nvPr>
        </p:nvSpPr>
        <p:spPr>
          <a:xfrm>
            <a:off x="4789714" y="1220724"/>
            <a:ext cx="3556472" cy="1478973"/>
          </a:xfrm>
        </p:spPr>
        <p:txBody>
          <a:bodyPr vert="horz" lIns="68580" tIns="34290" rIns="68580" bIns="34290" rtlCol="0" anchor="ctr">
            <a:normAutofit/>
          </a:bodyPr>
          <a:lstStyle/>
          <a:p>
            <a:r>
              <a:rPr lang="en-US" sz="3300" dirty="0">
                <a:solidFill>
                  <a:schemeClr val="tx1"/>
                </a:solidFill>
              </a:rPr>
              <a:t>Voting in </a:t>
            </a:r>
            <a:br>
              <a:rPr lang="en-US" sz="3300" dirty="0">
                <a:solidFill>
                  <a:schemeClr val="tx1"/>
                </a:solidFill>
              </a:rPr>
            </a:br>
            <a:r>
              <a:rPr lang="en-US" sz="3300" dirty="0">
                <a:solidFill>
                  <a:schemeClr val="tx1"/>
                </a:solidFill>
              </a:rPr>
              <a:t>pay less supermarkets</a:t>
            </a:r>
          </a:p>
        </p:txBody>
      </p:sp>
      <p:sp>
        <p:nvSpPr>
          <p:cNvPr id="35" name="Freeform: Shape 27">
            <a:extLst>
              <a:ext uri="{FF2B5EF4-FFF2-40B4-BE49-F238E27FC236}">
                <a16:creationId xmlns:a16="http://schemas.microsoft.com/office/drawing/2014/main" id="{E5821A2D-F010-4C2B-8819-23281D9C77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857253"/>
            <a:ext cx="4571771" cy="5143498"/>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Rockwell" panose="02060603020205020403"/>
            </a:endParaRPr>
          </a:p>
        </p:txBody>
      </p:sp>
      <p:pic>
        <p:nvPicPr>
          <p:cNvPr id="5" name="Content Placeholder 4">
            <a:extLst>
              <a:ext uri="{FF2B5EF4-FFF2-40B4-BE49-F238E27FC236}">
                <a16:creationId xmlns:a16="http://schemas.microsoft.com/office/drawing/2014/main" id="{F889F17C-CCCC-4976-B41C-A4E52E844F55}"/>
              </a:ext>
            </a:extLst>
          </p:cNvPr>
          <p:cNvPicPr>
            <a:picLocks noGrp="1" noChangeAspect="1"/>
          </p:cNvPicPr>
          <p:nvPr>
            <p:ph type="pic" idx="1"/>
          </p:nvPr>
        </p:nvPicPr>
        <p:blipFill>
          <a:blip r:embed="rId5"/>
          <a:srcRect l="18315" r="18315"/>
          <a:stretch>
            <a:fillRect/>
          </a:stretch>
        </p:blipFill>
        <p:spPr>
          <a:xfrm>
            <a:off x="617548" y="2356368"/>
            <a:ext cx="2680256" cy="2213457"/>
          </a:xfrm>
          <a:prstGeom prst="rect">
            <a:avLst/>
          </a:prstGeom>
        </p:spPr>
      </p:pic>
      <p:sp>
        <p:nvSpPr>
          <p:cNvPr id="7" name="Text Placeholder 6">
            <a:extLst>
              <a:ext uri="{FF2B5EF4-FFF2-40B4-BE49-F238E27FC236}">
                <a16:creationId xmlns:a16="http://schemas.microsoft.com/office/drawing/2014/main" id="{3B7AD316-467B-485B-BB2E-466C3B79E32A}"/>
              </a:ext>
            </a:extLst>
          </p:cNvPr>
          <p:cNvSpPr>
            <a:spLocks noGrp="1"/>
          </p:cNvSpPr>
          <p:nvPr>
            <p:ph type="body" sz="half" idx="2"/>
          </p:nvPr>
        </p:nvSpPr>
        <p:spPr>
          <a:xfrm>
            <a:off x="4789714" y="2699698"/>
            <a:ext cx="3556472" cy="2786702"/>
          </a:xfrm>
        </p:spPr>
        <p:txBody>
          <a:bodyPr vert="horz" lIns="68580" tIns="34290" rIns="68580" bIns="34290" rtlCol="0">
            <a:normAutofit fontScale="92500" lnSpcReduction="10000"/>
          </a:bodyPr>
          <a:lstStyle/>
          <a:p>
            <a:pPr indent="-137160">
              <a:lnSpc>
                <a:spcPct val="90000"/>
              </a:lnSpc>
              <a:buFont typeface="Wingdings" pitchFamily="2" charset="2"/>
              <a:buChar char="§"/>
            </a:pPr>
            <a:r>
              <a:rPr lang="en-US" sz="2100" dirty="0">
                <a:solidFill>
                  <a:schemeClr val="tx1"/>
                </a:solidFill>
              </a:rPr>
              <a:t>Launched 2007.</a:t>
            </a:r>
          </a:p>
          <a:p>
            <a:pPr indent="-137160">
              <a:lnSpc>
                <a:spcPct val="90000"/>
              </a:lnSpc>
              <a:buFont typeface="Wingdings" pitchFamily="2" charset="2"/>
              <a:buChar char="§"/>
            </a:pPr>
            <a:r>
              <a:rPr lang="en-US" sz="2100" dirty="0">
                <a:solidFill>
                  <a:schemeClr val="tx1"/>
                </a:solidFill>
              </a:rPr>
              <a:t>25% of all Tippecanoe County voters will cast their vote in a Pay Less Supermarket.</a:t>
            </a:r>
          </a:p>
          <a:p>
            <a:pPr indent="-137160">
              <a:lnSpc>
                <a:spcPct val="90000"/>
              </a:lnSpc>
              <a:buFont typeface="Wingdings" pitchFamily="2" charset="2"/>
              <a:buChar char="§"/>
            </a:pPr>
            <a:r>
              <a:rPr lang="en-US" sz="2100" dirty="0">
                <a:solidFill>
                  <a:schemeClr val="tx1"/>
                </a:solidFill>
              </a:rPr>
              <a:t>The idea has spread to Vigo and Delaware Counties in Indiana, and being considered in Jasper and Madison Counties.</a:t>
            </a:r>
          </a:p>
        </p:txBody>
      </p:sp>
      <p:grpSp>
        <p:nvGrpSpPr>
          <p:cNvPr id="36" name="Group 29">
            <a:extLst>
              <a:ext uri="{FF2B5EF4-FFF2-40B4-BE49-F238E27FC236}">
                <a16:creationId xmlns:a16="http://schemas.microsoft.com/office/drawing/2014/main" id="{D68B9961-F007-40D1-AF51-61B6DE5106C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31" name="Oval 30">
              <a:extLst>
                <a:ext uri="{FF2B5EF4-FFF2-40B4-BE49-F238E27FC236}">
                  <a16:creationId xmlns:a16="http://schemas.microsoft.com/office/drawing/2014/main" id="{E9FDF494-C7FB-47DF-BD39-1F65FA55081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2" name="Oval 31">
              <a:extLst>
                <a:ext uri="{FF2B5EF4-FFF2-40B4-BE49-F238E27FC236}">
                  <a16:creationId xmlns:a16="http://schemas.microsoft.com/office/drawing/2014/main" id="{3A822E1C-4C1A-4BEE-B19C-0FFB2D57BBDF}"/>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Tree>
    <p:extLst>
      <p:ext uri="{BB962C8B-B14F-4D97-AF65-F5344CB8AC3E}">
        <p14:creationId xmlns:p14="http://schemas.microsoft.com/office/powerpoint/2010/main" val="1069392756"/>
      </p:ext>
    </p:extLst>
  </p:cSld>
  <p:clrMapOvr>
    <a:overrideClrMapping bg1="dk1" tx1="lt1" bg2="dk2" tx2="lt2" accent1="accent1" accent2="accent2" accent3="accent3" accent4="accent4" accent5="accent5" accent6="accent6" hlink="hlink" folHlink="folHlink"/>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4" name="Oval 13">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5" name="Oval 14">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 name="Title 3">
            <a:extLst>
              <a:ext uri="{FF2B5EF4-FFF2-40B4-BE49-F238E27FC236}">
                <a16:creationId xmlns:a16="http://schemas.microsoft.com/office/drawing/2014/main" id="{A90C4AA6-3496-4E4A-874B-9D29777C295A}"/>
              </a:ext>
            </a:extLst>
          </p:cNvPr>
          <p:cNvSpPr>
            <a:spLocks noGrp="1"/>
          </p:cNvSpPr>
          <p:nvPr>
            <p:ph type="title"/>
          </p:nvPr>
        </p:nvSpPr>
        <p:spPr>
          <a:xfrm>
            <a:off x="802387" y="1456045"/>
            <a:ext cx="3547838" cy="3325022"/>
          </a:xfrm>
        </p:spPr>
        <p:txBody>
          <a:bodyPr vert="horz" lIns="68580" tIns="34290" rIns="68580" bIns="34290" rtlCol="0" anchor="ctr">
            <a:normAutofit/>
          </a:bodyPr>
          <a:lstStyle/>
          <a:p>
            <a:r>
              <a:rPr lang="en-US" sz="3300" dirty="0"/>
              <a:t>VOTE Center option extended to all of Indiana in 2011</a:t>
            </a:r>
          </a:p>
        </p:txBody>
      </p:sp>
      <p:sp>
        <p:nvSpPr>
          <p:cNvPr id="6" name="Text Placeholder 5">
            <a:extLst>
              <a:ext uri="{FF2B5EF4-FFF2-40B4-BE49-F238E27FC236}">
                <a16:creationId xmlns:a16="http://schemas.microsoft.com/office/drawing/2014/main" id="{39BA286D-1186-48E0-AAA6-C340DEEE0D50}"/>
              </a:ext>
            </a:extLst>
          </p:cNvPr>
          <p:cNvSpPr>
            <a:spLocks noGrp="1"/>
          </p:cNvSpPr>
          <p:nvPr>
            <p:ph type="body" sz="half" idx="2"/>
          </p:nvPr>
        </p:nvSpPr>
        <p:spPr>
          <a:xfrm>
            <a:off x="802387" y="5093494"/>
            <a:ext cx="3547838" cy="392906"/>
          </a:xfrm>
        </p:spPr>
        <p:txBody>
          <a:bodyPr vert="horz" lIns="68580" tIns="34290" rIns="68580" bIns="34290" rtlCol="0">
            <a:normAutofit fontScale="92500" lnSpcReduction="10000"/>
          </a:bodyPr>
          <a:lstStyle/>
          <a:p>
            <a:pPr indent="-137160">
              <a:lnSpc>
                <a:spcPct val="90000"/>
              </a:lnSpc>
              <a:buFont typeface="Wingdings" pitchFamily="2" charset="2"/>
              <a:buChar char="§"/>
            </a:pPr>
            <a:r>
              <a:rPr lang="en-US" sz="1350" dirty="0">
                <a:solidFill>
                  <a:schemeClr val="tx1"/>
                </a:solidFill>
              </a:rPr>
              <a:t>Purdue President and former Governor Mitch Daniels voting at campus vote center.</a:t>
            </a:r>
          </a:p>
        </p:txBody>
      </p:sp>
      <p:sp>
        <p:nvSpPr>
          <p:cNvPr id="17" name="Freeform: Shape 16">
            <a:extLst>
              <a:ext uri="{FF2B5EF4-FFF2-40B4-BE49-F238E27FC236}">
                <a16:creationId xmlns:a16="http://schemas.microsoft.com/office/drawing/2014/main" id="{484E34F7-E155-426C-A88E-8AEA6CF3F7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4843" y="857250"/>
            <a:ext cx="4709158" cy="51435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Rockwell" panose="02060603020205020403"/>
            </a:endParaRPr>
          </a:p>
        </p:txBody>
      </p:sp>
      <p:pic>
        <p:nvPicPr>
          <p:cNvPr id="8" name="Content Placeholder 7">
            <a:extLst>
              <a:ext uri="{FF2B5EF4-FFF2-40B4-BE49-F238E27FC236}">
                <a16:creationId xmlns:a16="http://schemas.microsoft.com/office/drawing/2014/main" id="{B7A49EC0-C06B-43F9-BA27-62E809C409DD}"/>
              </a:ext>
            </a:extLst>
          </p:cNvPr>
          <p:cNvPicPr>
            <a:picLocks noGrp="1" noChangeAspect="1"/>
          </p:cNvPicPr>
          <p:nvPr>
            <p:ph idx="1"/>
          </p:nvPr>
        </p:nvPicPr>
        <p:blipFill rotWithShape="1">
          <a:blip r:embed="rId7"/>
          <a:srcRect r="-3" b="7534"/>
          <a:stretch/>
        </p:blipFill>
        <p:spPr>
          <a:xfrm>
            <a:off x="4434843" y="857257"/>
            <a:ext cx="4709158" cy="5143493"/>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Tree>
    <p:extLst>
      <p:ext uri="{BB962C8B-B14F-4D97-AF65-F5344CB8AC3E}">
        <p14:creationId xmlns:p14="http://schemas.microsoft.com/office/powerpoint/2010/main" val="3229719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we know about elections/voting?</a:t>
            </a:r>
            <a:endParaRPr lang="en-US" dirty="0"/>
          </a:p>
        </p:txBody>
      </p:sp>
      <p:pic>
        <p:nvPicPr>
          <p:cNvPr id="5" name="Content Placeholder 4">
            <a:hlinkClick r:id="rId2"/>
          </p:cNvPr>
          <p:cNvPicPr>
            <a:picLocks noGrp="1" noChangeAspect="1"/>
          </p:cNvPicPr>
          <p:nvPr>
            <p:ph idx="1"/>
          </p:nvPr>
        </p:nvPicPr>
        <p:blipFill>
          <a:blip r:embed="rId3"/>
          <a:stretch>
            <a:fillRect/>
          </a:stretch>
        </p:blipFill>
        <p:spPr>
          <a:xfrm>
            <a:off x="259631" y="2103119"/>
            <a:ext cx="4328860" cy="3735977"/>
          </a:xfrm>
          <a:prstGeom prst="rect">
            <a:avLst/>
          </a:prstGeom>
        </p:spPr>
      </p:pic>
      <p:sp>
        <p:nvSpPr>
          <p:cNvPr id="3" name="TextBox 2"/>
          <p:cNvSpPr txBox="1"/>
          <p:nvPr/>
        </p:nvSpPr>
        <p:spPr>
          <a:xfrm>
            <a:off x="5383821" y="5484355"/>
            <a:ext cx="3760179" cy="523220"/>
          </a:xfrm>
          <a:prstGeom prst="rect">
            <a:avLst/>
          </a:prstGeom>
          <a:noFill/>
        </p:spPr>
        <p:txBody>
          <a:bodyPr wrap="square" rtlCol="0">
            <a:spAutoFit/>
          </a:bodyPr>
          <a:lstStyle/>
          <a:p>
            <a:r>
              <a:rPr lang="en-US" sz="2800" dirty="0">
                <a:hlinkClick r:id="rId4"/>
              </a:rPr>
              <a:t>https://kahoot.com/</a:t>
            </a:r>
            <a:endParaRPr lang="en-US" sz="2800" dirty="0"/>
          </a:p>
        </p:txBody>
      </p:sp>
      <p:pic>
        <p:nvPicPr>
          <p:cNvPr id="4" name="Picture 3"/>
          <p:cNvPicPr>
            <a:picLocks noChangeAspect="1"/>
          </p:cNvPicPr>
          <p:nvPr/>
        </p:nvPicPr>
        <p:blipFill>
          <a:blip r:embed="rId5"/>
          <a:stretch>
            <a:fillRect/>
          </a:stretch>
        </p:blipFill>
        <p:spPr>
          <a:xfrm>
            <a:off x="6176829" y="2312126"/>
            <a:ext cx="2502688" cy="2067605"/>
          </a:xfrm>
          <a:prstGeom prst="rect">
            <a:avLst/>
          </a:prstGeom>
        </p:spPr>
      </p:pic>
      <p:sp>
        <p:nvSpPr>
          <p:cNvPr id="6" name="TextBox 5"/>
          <p:cNvSpPr txBox="1"/>
          <p:nvPr/>
        </p:nvSpPr>
        <p:spPr>
          <a:xfrm>
            <a:off x="5548083" y="4344216"/>
            <a:ext cx="3760179" cy="461665"/>
          </a:xfrm>
          <a:prstGeom prst="rect">
            <a:avLst/>
          </a:prstGeom>
          <a:noFill/>
        </p:spPr>
        <p:txBody>
          <a:bodyPr wrap="square" rtlCol="0">
            <a:spAutoFit/>
          </a:bodyPr>
          <a:lstStyle/>
          <a:p>
            <a:r>
              <a:rPr lang="en-US" sz="2400" dirty="0" err="1" smtClean="0">
                <a:solidFill>
                  <a:srgbClr val="FFC000"/>
                </a:solidFill>
              </a:rPr>
              <a:t>Kahoot</a:t>
            </a:r>
            <a:r>
              <a:rPr lang="en-US" sz="2400" dirty="0" smtClean="0">
                <a:solidFill>
                  <a:srgbClr val="FFC000"/>
                </a:solidFill>
              </a:rPr>
              <a:t> app </a:t>
            </a:r>
            <a:r>
              <a:rPr lang="en-US" sz="2400" dirty="0" smtClean="0"/>
              <a:t>(App Store)</a:t>
            </a:r>
            <a:endParaRPr lang="en-US" sz="2400" dirty="0"/>
          </a:p>
        </p:txBody>
      </p:sp>
    </p:spTree>
    <p:extLst>
      <p:ext uri="{BB962C8B-B14F-4D97-AF65-F5344CB8AC3E}">
        <p14:creationId xmlns:p14="http://schemas.microsoft.com/office/powerpoint/2010/main" val="52693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3" name="Oval 12">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4" name="Oval 13">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6" name="Rectangle 15">
            <a:extLst>
              <a:ext uri="{FF2B5EF4-FFF2-40B4-BE49-F238E27FC236}">
                <a16:creationId xmlns:a16="http://schemas.microsoft.com/office/drawing/2014/main" id="{362E11DD-B54B-4751-9C17-39DAF9EF46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6" name="Title 5">
            <a:extLst>
              <a:ext uri="{FF2B5EF4-FFF2-40B4-BE49-F238E27FC236}">
                <a16:creationId xmlns:a16="http://schemas.microsoft.com/office/drawing/2014/main" id="{F78358B2-810A-429D-A8E7-46465EA2A4E0}"/>
              </a:ext>
            </a:extLst>
          </p:cNvPr>
          <p:cNvSpPr>
            <a:spLocks noGrp="1"/>
          </p:cNvSpPr>
          <p:nvPr>
            <p:ph type="title"/>
          </p:nvPr>
        </p:nvSpPr>
        <p:spPr>
          <a:xfrm>
            <a:off x="286710" y="1220724"/>
            <a:ext cx="5057883" cy="1207008"/>
          </a:xfrm>
        </p:spPr>
        <p:txBody>
          <a:bodyPr vert="horz" lIns="68580" tIns="34290" rIns="68580" bIns="34290" rtlCol="0" anchor="ctr">
            <a:normAutofit/>
          </a:bodyPr>
          <a:lstStyle/>
          <a:p>
            <a:r>
              <a:rPr lang="en-US" sz="3600" dirty="0"/>
              <a:t>SERVING EVERYONE…</a:t>
            </a:r>
          </a:p>
        </p:txBody>
      </p:sp>
      <p:sp>
        <p:nvSpPr>
          <p:cNvPr id="7" name="Text Placeholder 6">
            <a:extLst>
              <a:ext uri="{FF2B5EF4-FFF2-40B4-BE49-F238E27FC236}">
                <a16:creationId xmlns:a16="http://schemas.microsoft.com/office/drawing/2014/main" id="{9A958935-A4BD-4C59-B0FA-D3D2EB733499}"/>
              </a:ext>
            </a:extLst>
          </p:cNvPr>
          <p:cNvSpPr>
            <a:spLocks noGrp="1"/>
          </p:cNvSpPr>
          <p:nvPr>
            <p:ph type="body" sz="half" idx="2"/>
          </p:nvPr>
        </p:nvSpPr>
        <p:spPr>
          <a:xfrm>
            <a:off x="286709" y="2448306"/>
            <a:ext cx="5191010" cy="3038094"/>
          </a:xfrm>
        </p:spPr>
        <p:txBody>
          <a:bodyPr vert="horz" lIns="68580" tIns="34290" rIns="68580" bIns="34290" rtlCol="0">
            <a:normAutofit/>
          </a:bodyPr>
          <a:lstStyle/>
          <a:p>
            <a:pPr indent="-137160">
              <a:lnSpc>
                <a:spcPct val="90000"/>
              </a:lnSpc>
              <a:buFont typeface="Wingdings" pitchFamily="2" charset="2"/>
              <a:buChar char="§"/>
            </a:pPr>
            <a:r>
              <a:rPr lang="en-US" sz="1350" dirty="0">
                <a:solidFill>
                  <a:schemeClr val="tx1"/>
                </a:solidFill>
              </a:rPr>
              <a:t>Military personnel overseas and stationed away.</a:t>
            </a:r>
          </a:p>
          <a:p>
            <a:pPr indent="-137160">
              <a:lnSpc>
                <a:spcPct val="90000"/>
              </a:lnSpc>
              <a:buFont typeface="Wingdings" pitchFamily="2" charset="2"/>
              <a:buChar char="§"/>
            </a:pPr>
            <a:r>
              <a:rPr lang="en-US" sz="1350" dirty="0">
                <a:solidFill>
                  <a:schemeClr val="tx1"/>
                </a:solidFill>
              </a:rPr>
              <a:t>Confined voters.</a:t>
            </a:r>
          </a:p>
          <a:p>
            <a:pPr indent="-137160">
              <a:lnSpc>
                <a:spcPct val="90000"/>
              </a:lnSpc>
              <a:buFont typeface="Wingdings" pitchFamily="2" charset="2"/>
              <a:buChar char="§"/>
            </a:pPr>
            <a:r>
              <a:rPr lang="en-US" sz="1350" dirty="0">
                <a:solidFill>
                  <a:schemeClr val="tx1"/>
                </a:solidFill>
              </a:rPr>
              <a:t>Rural and urban voters.</a:t>
            </a:r>
          </a:p>
          <a:p>
            <a:pPr indent="-137160">
              <a:lnSpc>
                <a:spcPct val="90000"/>
              </a:lnSpc>
              <a:buFont typeface="Wingdings" pitchFamily="2" charset="2"/>
              <a:buChar char="§"/>
            </a:pPr>
            <a:r>
              <a:rPr lang="en-US" sz="1350" dirty="0">
                <a:solidFill>
                  <a:schemeClr val="tx1"/>
                </a:solidFill>
              </a:rPr>
              <a:t>Citizens abroad.</a:t>
            </a:r>
          </a:p>
          <a:p>
            <a:pPr indent="-137160">
              <a:lnSpc>
                <a:spcPct val="90000"/>
              </a:lnSpc>
              <a:buFont typeface="Wingdings" pitchFamily="2" charset="2"/>
              <a:buChar char="§"/>
            </a:pPr>
            <a:r>
              <a:rPr lang="en-US" sz="1350" dirty="0">
                <a:solidFill>
                  <a:schemeClr val="tx1"/>
                </a:solidFill>
              </a:rPr>
              <a:t>17 year-olds can vote in Primary if 18 by General Election Day.</a:t>
            </a:r>
          </a:p>
          <a:p>
            <a:pPr indent="-137160">
              <a:lnSpc>
                <a:spcPct val="90000"/>
              </a:lnSpc>
              <a:buFont typeface="Wingdings" pitchFamily="2" charset="2"/>
              <a:buChar char="§"/>
            </a:pPr>
            <a:endParaRPr lang="en-US" sz="1350" dirty="0">
              <a:solidFill>
                <a:schemeClr val="tx1"/>
              </a:solidFill>
            </a:endParaRPr>
          </a:p>
          <a:p>
            <a:pPr indent="-137160">
              <a:lnSpc>
                <a:spcPct val="90000"/>
              </a:lnSpc>
              <a:buFont typeface="Wingdings" pitchFamily="2" charset="2"/>
              <a:buChar char="§"/>
            </a:pPr>
            <a:endParaRPr lang="en-US" sz="1350" dirty="0">
              <a:solidFill>
                <a:schemeClr val="tx1"/>
              </a:solidFill>
            </a:endParaRPr>
          </a:p>
          <a:p>
            <a:pPr indent="-137160">
              <a:lnSpc>
                <a:spcPct val="90000"/>
              </a:lnSpc>
              <a:buFont typeface="Wingdings" pitchFamily="2" charset="2"/>
              <a:buChar char="§"/>
            </a:pPr>
            <a:endParaRPr lang="en-US" sz="1350" dirty="0">
              <a:solidFill>
                <a:schemeClr val="tx1"/>
              </a:solidFill>
            </a:endParaRPr>
          </a:p>
          <a:p>
            <a:pPr indent="-137160">
              <a:lnSpc>
                <a:spcPct val="90000"/>
              </a:lnSpc>
              <a:buFont typeface="Wingdings" pitchFamily="2" charset="2"/>
              <a:buChar char="§"/>
            </a:pPr>
            <a:endParaRPr lang="en-US" sz="1350" dirty="0">
              <a:solidFill>
                <a:schemeClr val="tx1"/>
              </a:solidFill>
            </a:endParaRPr>
          </a:p>
          <a:p>
            <a:pPr>
              <a:lnSpc>
                <a:spcPct val="90000"/>
              </a:lnSpc>
            </a:pPr>
            <a:endParaRPr lang="en-US" sz="1350" dirty="0">
              <a:solidFill>
                <a:schemeClr val="tx1"/>
              </a:solidFill>
            </a:endParaRPr>
          </a:p>
        </p:txBody>
      </p:sp>
      <p:pic>
        <p:nvPicPr>
          <p:cNvPr id="5" name="Content Placeholder 4">
            <a:extLst>
              <a:ext uri="{FF2B5EF4-FFF2-40B4-BE49-F238E27FC236}">
                <a16:creationId xmlns:a16="http://schemas.microsoft.com/office/drawing/2014/main" id="{742A7849-51EB-4933-B2ED-F1EF6F40F00F}"/>
              </a:ext>
            </a:extLst>
          </p:cNvPr>
          <p:cNvPicPr>
            <a:picLocks noGrp="1" noChangeAspect="1"/>
          </p:cNvPicPr>
          <p:nvPr>
            <p:ph type="pic" idx="1"/>
          </p:nvPr>
        </p:nvPicPr>
        <p:blipFill rotWithShape="1">
          <a:blip r:embed="rId7"/>
          <a:srcRect l="32059" r="185"/>
          <a:stretch/>
        </p:blipFill>
        <p:spPr>
          <a:xfrm>
            <a:off x="5658955" y="857257"/>
            <a:ext cx="3485045" cy="5143493"/>
          </a:xfrm>
          <a:prstGeom prst="rect">
            <a:avLst/>
          </a:prstGeom>
        </p:spPr>
      </p:pic>
      <p:grpSp>
        <p:nvGrpSpPr>
          <p:cNvPr id="18" name="Group 17">
            <a:extLst>
              <a:ext uri="{FF2B5EF4-FFF2-40B4-BE49-F238E27FC236}">
                <a16:creationId xmlns:a16="http://schemas.microsoft.com/office/drawing/2014/main" id="{B55DE4E1-F219-45A4-96D9-9A86D0E4DBD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9" name="Oval 18">
              <a:extLst>
                <a:ext uri="{FF2B5EF4-FFF2-40B4-BE49-F238E27FC236}">
                  <a16:creationId xmlns:a16="http://schemas.microsoft.com/office/drawing/2014/main" id="{3601C3FF-4A5D-437C-B3DB-A53B99D308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0" name="Oval 19">
              <a:extLst>
                <a:ext uri="{FF2B5EF4-FFF2-40B4-BE49-F238E27FC236}">
                  <a16:creationId xmlns:a16="http://schemas.microsoft.com/office/drawing/2014/main" id="{61B1BDC9-B583-4F65-8FE9-E2CBE71D93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Tree>
    <p:extLst>
      <p:ext uri="{BB962C8B-B14F-4D97-AF65-F5344CB8AC3E}">
        <p14:creationId xmlns:p14="http://schemas.microsoft.com/office/powerpoint/2010/main" val="1473237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F35185-48FF-48B2-A7BE-AD39CCE1968B}"/>
              </a:ext>
            </a:extLst>
          </p:cNvPr>
          <p:cNvSpPr>
            <a:spLocks noGrp="1"/>
          </p:cNvSpPr>
          <p:nvPr>
            <p:ph type="title"/>
          </p:nvPr>
        </p:nvSpPr>
        <p:spPr/>
        <p:txBody>
          <a:bodyPr/>
          <a:lstStyle/>
          <a:p>
            <a:pPr algn="ctr"/>
            <a:r>
              <a:rPr lang="en-US" dirty="0"/>
              <a:t>Last day for early voting in Tippecanoe county, 2016</a:t>
            </a:r>
          </a:p>
        </p:txBody>
      </p:sp>
      <p:pic>
        <p:nvPicPr>
          <p:cNvPr id="8" name="Content Placeholder 7">
            <a:extLst>
              <a:ext uri="{FF2B5EF4-FFF2-40B4-BE49-F238E27FC236}">
                <a16:creationId xmlns:a16="http://schemas.microsoft.com/office/drawing/2014/main" id="{84C50EDE-0519-448F-A2E9-E630EE3AB6D7}"/>
              </a:ext>
            </a:extLst>
          </p:cNvPr>
          <p:cNvPicPr>
            <a:picLocks noGrp="1" noChangeAspect="1"/>
          </p:cNvPicPr>
          <p:nvPr>
            <p:ph idx="1"/>
          </p:nvPr>
        </p:nvPicPr>
        <p:blipFill>
          <a:blip r:embed="rId3"/>
          <a:stretch>
            <a:fillRect/>
          </a:stretch>
        </p:blipFill>
        <p:spPr>
          <a:xfrm>
            <a:off x="2548731" y="2447925"/>
            <a:ext cx="4051300" cy="3038475"/>
          </a:xfrm>
        </p:spPr>
      </p:pic>
    </p:spTree>
    <p:extLst>
      <p:ext uri="{BB962C8B-B14F-4D97-AF65-F5344CB8AC3E}">
        <p14:creationId xmlns:p14="http://schemas.microsoft.com/office/powerpoint/2010/main" val="408353917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416162-8C8E-499B-8FB3-81A37CBAEF40}"/>
              </a:ext>
            </a:extLst>
          </p:cNvPr>
          <p:cNvSpPr>
            <a:spLocks noGrp="1"/>
          </p:cNvSpPr>
          <p:nvPr>
            <p:ph type="title"/>
          </p:nvPr>
        </p:nvSpPr>
        <p:spPr/>
        <p:txBody>
          <a:bodyPr/>
          <a:lstStyle/>
          <a:p>
            <a:pPr algn="ctr"/>
            <a:r>
              <a:rPr lang="en-US" dirty="0"/>
              <a:t>Presidential election 2016</a:t>
            </a:r>
          </a:p>
        </p:txBody>
      </p:sp>
      <p:sp>
        <p:nvSpPr>
          <p:cNvPr id="5" name="Text Placeholder 4">
            <a:extLst>
              <a:ext uri="{FF2B5EF4-FFF2-40B4-BE49-F238E27FC236}">
                <a16:creationId xmlns:a16="http://schemas.microsoft.com/office/drawing/2014/main" id="{A0406B13-6743-4647-A183-D62171B94B85}"/>
              </a:ext>
            </a:extLst>
          </p:cNvPr>
          <p:cNvSpPr>
            <a:spLocks noGrp="1"/>
          </p:cNvSpPr>
          <p:nvPr>
            <p:ph type="body" idx="1"/>
          </p:nvPr>
        </p:nvSpPr>
        <p:spPr/>
        <p:txBody>
          <a:bodyPr/>
          <a:lstStyle/>
          <a:p>
            <a:r>
              <a:rPr lang="en-US" dirty="0"/>
              <a:t>United States</a:t>
            </a:r>
          </a:p>
        </p:txBody>
      </p:sp>
      <p:sp>
        <p:nvSpPr>
          <p:cNvPr id="6" name="Content Placeholder 5">
            <a:extLst>
              <a:ext uri="{FF2B5EF4-FFF2-40B4-BE49-F238E27FC236}">
                <a16:creationId xmlns:a16="http://schemas.microsoft.com/office/drawing/2014/main" id="{44B12A24-51AB-442E-AD59-ABF945B88652}"/>
              </a:ext>
            </a:extLst>
          </p:cNvPr>
          <p:cNvSpPr>
            <a:spLocks noGrp="1"/>
          </p:cNvSpPr>
          <p:nvPr>
            <p:ph sz="half" idx="2"/>
          </p:nvPr>
        </p:nvSpPr>
        <p:spPr/>
        <p:txBody>
          <a:bodyPr/>
          <a:lstStyle/>
          <a:p>
            <a:r>
              <a:rPr lang="en-US" dirty="0"/>
              <a:t>131.7 million voted.</a:t>
            </a:r>
          </a:p>
          <a:p>
            <a:r>
              <a:rPr lang="en-US" dirty="0"/>
              <a:t>350,000 machines.</a:t>
            </a:r>
          </a:p>
          <a:p>
            <a:r>
              <a:rPr lang="en-US" dirty="0"/>
              <a:t>7000 polling places.</a:t>
            </a:r>
          </a:p>
        </p:txBody>
      </p:sp>
      <p:sp>
        <p:nvSpPr>
          <p:cNvPr id="7" name="Text Placeholder 6">
            <a:extLst>
              <a:ext uri="{FF2B5EF4-FFF2-40B4-BE49-F238E27FC236}">
                <a16:creationId xmlns:a16="http://schemas.microsoft.com/office/drawing/2014/main" id="{0B011C6C-D6AA-4D17-90D2-A23A6735158C}"/>
              </a:ext>
            </a:extLst>
          </p:cNvPr>
          <p:cNvSpPr>
            <a:spLocks noGrp="1"/>
          </p:cNvSpPr>
          <p:nvPr>
            <p:ph type="body" sz="quarter" idx="3"/>
          </p:nvPr>
        </p:nvSpPr>
        <p:spPr/>
        <p:txBody>
          <a:bodyPr/>
          <a:lstStyle/>
          <a:p>
            <a:r>
              <a:rPr lang="en-US" dirty="0"/>
              <a:t>Tippecanoe County</a:t>
            </a:r>
          </a:p>
        </p:txBody>
      </p:sp>
      <p:sp>
        <p:nvSpPr>
          <p:cNvPr id="8" name="Content Placeholder 7">
            <a:extLst>
              <a:ext uri="{FF2B5EF4-FFF2-40B4-BE49-F238E27FC236}">
                <a16:creationId xmlns:a16="http://schemas.microsoft.com/office/drawing/2014/main" id="{6C15270A-6221-43EF-8D62-569343D62429}"/>
              </a:ext>
            </a:extLst>
          </p:cNvPr>
          <p:cNvSpPr>
            <a:spLocks noGrp="1"/>
          </p:cNvSpPr>
          <p:nvPr>
            <p:ph sz="quarter" idx="4"/>
          </p:nvPr>
        </p:nvSpPr>
        <p:spPr/>
        <p:txBody>
          <a:bodyPr/>
          <a:lstStyle/>
          <a:p>
            <a:r>
              <a:rPr lang="en-US" dirty="0"/>
              <a:t>64,000 voters.</a:t>
            </a:r>
          </a:p>
          <a:p>
            <a:r>
              <a:rPr lang="en-US" dirty="0"/>
              <a:t>284 machines.</a:t>
            </a:r>
          </a:p>
          <a:p>
            <a:r>
              <a:rPr lang="en-US" dirty="0"/>
              <a:t>41 polling places (early and election day).</a:t>
            </a:r>
          </a:p>
        </p:txBody>
      </p:sp>
    </p:spTree>
    <p:extLst>
      <p:ext uri="{BB962C8B-B14F-4D97-AF65-F5344CB8AC3E}">
        <p14:creationId xmlns:p14="http://schemas.microsoft.com/office/powerpoint/2010/main" val="25297452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C88C9-E91E-48BD-ABD6-D43A0AF444EC}"/>
              </a:ext>
            </a:extLst>
          </p:cNvPr>
          <p:cNvSpPr>
            <a:spLocks noGrp="1"/>
          </p:cNvSpPr>
          <p:nvPr>
            <p:ph type="title"/>
          </p:nvPr>
        </p:nvSpPr>
        <p:spPr/>
        <p:txBody>
          <a:bodyPr>
            <a:normAutofit/>
          </a:bodyPr>
          <a:lstStyle/>
          <a:p>
            <a:pPr algn="ctr"/>
            <a:r>
              <a:rPr lang="en-US" sz="3300" dirty="0"/>
              <a:t>Indiana leads in election security efforts</a:t>
            </a:r>
            <a:br>
              <a:rPr lang="en-US" sz="3300" dirty="0"/>
            </a:br>
            <a:r>
              <a:rPr lang="en-US" sz="2100" dirty="0"/>
              <a:t>by statute, the Bowen center at ball state university rigorously tests and certifies all voting equipment through the </a:t>
            </a:r>
            <a:r>
              <a:rPr lang="en-US" sz="2100" dirty="0" err="1"/>
              <a:t>vstop</a:t>
            </a:r>
            <a:r>
              <a:rPr lang="en-US" sz="2100" dirty="0"/>
              <a:t> program.</a:t>
            </a:r>
            <a:endParaRPr lang="en-US" sz="3300" dirty="0"/>
          </a:p>
        </p:txBody>
      </p:sp>
      <p:pic>
        <p:nvPicPr>
          <p:cNvPr id="5" name="Content Placeholder 4">
            <a:extLst>
              <a:ext uri="{FF2B5EF4-FFF2-40B4-BE49-F238E27FC236}">
                <a16:creationId xmlns:a16="http://schemas.microsoft.com/office/drawing/2014/main" id="{C95CE69F-5161-4B77-B001-8A6B2EC5CCBB}"/>
              </a:ext>
            </a:extLst>
          </p:cNvPr>
          <p:cNvPicPr>
            <a:picLocks noGrp="1" noChangeAspect="1"/>
          </p:cNvPicPr>
          <p:nvPr>
            <p:ph idx="1"/>
          </p:nvPr>
        </p:nvPicPr>
        <p:blipFill>
          <a:blip r:embed="rId3"/>
          <a:stretch>
            <a:fillRect/>
          </a:stretch>
        </p:blipFill>
        <p:spPr>
          <a:xfrm>
            <a:off x="2348775" y="2447925"/>
            <a:ext cx="4451213" cy="3038475"/>
          </a:xfrm>
        </p:spPr>
      </p:pic>
    </p:spTree>
    <p:extLst>
      <p:ext uri="{BB962C8B-B14F-4D97-AF65-F5344CB8AC3E}">
        <p14:creationId xmlns:p14="http://schemas.microsoft.com/office/powerpoint/2010/main" val="246987799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54E99A2-A8E1-434F-A5BF-22F68D4E1FCC}"/>
              </a:ext>
            </a:extLst>
          </p:cNvPr>
          <p:cNvSpPr>
            <a:spLocks noGrp="1"/>
          </p:cNvSpPr>
          <p:nvPr>
            <p:ph type="title"/>
          </p:nvPr>
        </p:nvSpPr>
        <p:spPr/>
        <p:txBody>
          <a:bodyPr/>
          <a:lstStyle/>
          <a:p>
            <a:pPr algn="ctr"/>
            <a:r>
              <a:rPr lang="en-US" dirty="0"/>
              <a:t>India… 900,000,000 voters</a:t>
            </a:r>
          </a:p>
        </p:txBody>
      </p:sp>
      <p:pic>
        <p:nvPicPr>
          <p:cNvPr id="5" name="Content Placeholder 4">
            <a:extLst>
              <a:ext uri="{FF2B5EF4-FFF2-40B4-BE49-F238E27FC236}">
                <a16:creationId xmlns:a16="http://schemas.microsoft.com/office/drawing/2014/main" id="{2CF23AAF-465C-4685-AE5E-0FD239D5B3AF}"/>
              </a:ext>
            </a:extLst>
          </p:cNvPr>
          <p:cNvPicPr>
            <a:picLocks noGrp="1" noChangeAspect="1"/>
          </p:cNvPicPr>
          <p:nvPr>
            <p:ph sz="half" idx="1"/>
          </p:nvPr>
        </p:nvPicPr>
        <p:blipFill>
          <a:blip r:embed="rId3"/>
          <a:stretch>
            <a:fillRect/>
          </a:stretch>
        </p:blipFill>
        <p:spPr>
          <a:xfrm>
            <a:off x="892373" y="2865834"/>
            <a:ext cx="3386138" cy="2257425"/>
          </a:xfrm>
        </p:spPr>
      </p:pic>
      <p:pic>
        <p:nvPicPr>
          <p:cNvPr id="9" name="Content Placeholder 8">
            <a:extLst>
              <a:ext uri="{FF2B5EF4-FFF2-40B4-BE49-F238E27FC236}">
                <a16:creationId xmlns:a16="http://schemas.microsoft.com/office/drawing/2014/main" id="{1F4081BD-6B53-4027-8525-B6F68CDD2C54}"/>
              </a:ext>
            </a:extLst>
          </p:cNvPr>
          <p:cNvPicPr>
            <a:picLocks noGrp="1" noChangeAspect="1"/>
          </p:cNvPicPr>
          <p:nvPr>
            <p:ph sz="half" idx="2"/>
          </p:nvPr>
        </p:nvPicPr>
        <p:blipFill>
          <a:blip r:embed="rId4"/>
          <a:stretch>
            <a:fillRect/>
          </a:stretch>
        </p:blipFill>
        <p:spPr>
          <a:xfrm>
            <a:off x="4773216" y="2814227"/>
            <a:ext cx="3565922" cy="2360640"/>
          </a:xfrm>
        </p:spPr>
      </p:pic>
    </p:spTree>
    <p:extLst>
      <p:ext uri="{BB962C8B-B14F-4D97-AF65-F5344CB8AC3E}">
        <p14:creationId xmlns:p14="http://schemas.microsoft.com/office/powerpoint/2010/main" val="12656366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75B90F06-235A-4A7B-8923-728DA3FA5B84}"/>
              </a:ext>
            </a:extLst>
          </p:cNvPr>
          <p:cNvSpPr>
            <a:spLocks noGrp="1"/>
          </p:cNvSpPr>
          <p:nvPr>
            <p:ph type="title"/>
          </p:nvPr>
        </p:nvSpPr>
        <p:spPr/>
        <p:txBody>
          <a:bodyPr/>
          <a:lstStyle/>
          <a:p>
            <a:pPr algn="ctr"/>
            <a:r>
              <a:rPr lang="en-US" dirty="0"/>
              <a:t>But, No voter left behind in </a:t>
            </a:r>
            <a:r>
              <a:rPr lang="en-US" dirty="0" err="1"/>
              <a:t>india</a:t>
            </a:r>
            <a:r>
              <a:rPr lang="en-US" dirty="0"/>
              <a:t>…</a:t>
            </a:r>
          </a:p>
        </p:txBody>
      </p:sp>
      <p:pic>
        <p:nvPicPr>
          <p:cNvPr id="5" name="Content Placeholder 4">
            <a:extLst>
              <a:ext uri="{FF2B5EF4-FFF2-40B4-BE49-F238E27FC236}">
                <a16:creationId xmlns:a16="http://schemas.microsoft.com/office/drawing/2014/main" id="{FEE40260-9B71-4D9F-AE8A-47F47BC90887}"/>
              </a:ext>
            </a:extLst>
          </p:cNvPr>
          <p:cNvPicPr>
            <a:picLocks noGrp="1" noChangeAspect="1"/>
          </p:cNvPicPr>
          <p:nvPr>
            <p:ph sz="half" idx="1"/>
          </p:nvPr>
        </p:nvPicPr>
        <p:blipFill>
          <a:blip r:embed="rId3"/>
          <a:stretch>
            <a:fillRect/>
          </a:stretch>
        </p:blipFill>
        <p:spPr>
          <a:xfrm>
            <a:off x="1096359" y="3171585"/>
            <a:ext cx="3209423" cy="2295282"/>
          </a:xfrm>
        </p:spPr>
      </p:pic>
      <p:pic>
        <p:nvPicPr>
          <p:cNvPr id="13" name="Content Placeholder 12">
            <a:extLst>
              <a:ext uri="{FF2B5EF4-FFF2-40B4-BE49-F238E27FC236}">
                <a16:creationId xmlns:a16="http://schemas.microsoft.com/office/drawing/2014/main" id="{7432BD1F-6BD6-42ED-A284-85E3D2D99F21}"/>
              </a:ext>
            </a:extLst>
          </p:cNvPr>
          <p:cNvPicPr>
            <a:picLocks noGrp="1" noChangeAspect="1"/>
          </p:cNvPicPr>
          <p:nvPr>
            <p:ph sz="half" idx="2"/>
          </p:nvPr>
        </p:nvPicPr>
        <p:blipFill>
          <a:blip r:embed="rId4"/>
          <a:stretch>
            <a:fillRect/>
          </a:stretch>
        </p:blipFill>
        <p:spPr>
          <a:xfrm>
            <a:off x="5165203" y="3171586"/>
            <a:ext cx="3099122" cy="2295282"/>
          </a:xfrm>
        </p:spPr>
      </p:pic>
    </p:spTree>
    <p:extLst>
      <p:ext uri="{BB962C8B-B14F-4D97-AF65-F5344CB8AC3E}">
        <p14:creationId xmlns:p14="http://schemas.microsoft.com/office/powerpoint/2010/main" val="25096254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CB420-2BA2-4A41-A539-75ECA7868AFD}"/>
              </a:ext>
            </a:extLst>
          </p:cNvPr>
          <p:cNvSpPr>
            <a:spLocks noGrp="1"/>
          </p:cNvSpPr>
          <p:nvPr>
            <p:ph type="title"/>
          </p:nvPr>
        </p:nvSpPr>
        <p:spPr/>
        <p:txBody>
          <a:bodyPr>
            <a:normAutofit/>
          </a:bodyPr>
          <a:lstStyle/>
          <a:p>
            <a:r>
              <a:rPr lang="en-US" sz="3600" dirty="0"/>
              <a:t>Over one million words govern elections</a:t>
            </a:r>
          </a:p>
        </p:txBody>
      </p:sp>
      <p:pic>
        <p:nvPicPr>
          <p:cNvPr id="5" name="Content Placeholder 4">
            <a:extLst>
              <a:ext uri="{FF2B5EF4-FFF2-40B4-BE49-F238E27FC236}">
                <a16:creationId xmlns:a16="http://schemas.microsoft.com/office/drawing/2014/main" id="{79FAC641-15C6-413E-B8E7-27BD1917382A}"/>
              </a:ext>
            </a:extLst>
          </p:cNvPr>
          <p:cNvPicPr>
            <a:picLocks noGrp="1" noChangeAspect="1"/>
          </p:cNvPicPr>
          <p:nvPr>
            <p:ph idx="1"/>
          </p:nvPr>
        </p:nvPicPr>
        <p:blipFill>
          <a:blip r:embed="rId3"/>
          <a:stretch>
            <a:fillRect/>
          </a:stretch>
        </p:blipFill>
        <p:spPr>
          <a:xfrm>
            <a:off x="907256" y="2427732"/>
            <a:ext cx="7129463" cy="2318957"/>
          </a:xfrm>
        </p:spPr>
      </p:pic>
    </p:spTree>
    <p:extLst>
      <p:ext uri="{BB962C8B-B14F-4D97-AF65-F5344CB8AC3E}">
        <p14:creationId xmlns:p14="http://schemas.microsoft.com/office/powerpoint/2010/main" val="34481394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26" name="Oval 25">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7" name="Oval 26">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29" name="Rectangle 28">
            <a:extLst>
              <a:ext uri="{FF2B5EF4-FFF2-40B4-BE49-F238E27FC236}">
                <a16:creationId xmlns:a16="http://schemas.microsoft.com/office/drawing/2014/main" id="{3964958D-AF5D-4863-B5FB-83F6B8CB1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1"/>
            <a:ext cx="9141492" cy="51434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6" name="Title 5">
            <a:extLst>
              <a:ext uri="{FF2B5EF4-FFF2-40B4-BE49-F238E27FC236}">
                <a16:creationId xmlns:a16="http://schemas.microsoft.com/office/drawing/2014/main" id="{B72932EE-0539-4A6B-8418-F087A10AC471}"/>
              </a:ext>
            </a:extLst>
          </p:cNvPr>
          <p:cNvSpPr>
            <a:spLocks noGrp="1"/>
          </p:cNvSpPr>
          <p:nvPr>
            <p:ph type="title"/>
          </p:nvPr>
        </p:nvSpPr>
        <p:spPr>
          <a:xfrm>
            <a:off x="3727582" y="1220724"/>
            <a:ext cx="5047708" cy="1207008"/>
          </a:xfrm>
          <a:ln>
            <a:noFill/>
          </a:ln>
        </p:spPr>
        <p:txBody>
          <a:bodyPr vert="horz" lIns="68580" tIns="34290" rIns="68580" bIns="34290" rtlCol="0" anchor="ctr">
            <a:normAutofit/>
          </a:bodyPr>
          <a:lstStyle/>
          <a:p>
            <a:r>
              <a:rPr lang="en-US" sz="3600"/>
              <a:t>DR. David wolf</a:t>
            </a:r>
            <a:endParaRPr lang="en-US" sz="3600" dirty="0"/>
          </a:p>
        </p:txBody>
      </p:sp>
      <p:pic>
        <p:nvPicPr>
          <p:cNvPr id="5" name="Content Placeholder 4">
            <a:extLst>
              <a:ext uri="{FF2B5EF4-FFF2-40B4-BE49-F238E27FC236}">
                <a16:creationId xmlns:a16="http://schemas.microsoft.com/office/drawing/2014/main" id="{CC0C72DA-B976-4B94-B633-BC418B490768}"/>
              </a:ext>
            </a:extLst>
          </p:cNvPr>
          <p:cNvPicPr>
            <a:picLocks noGrp="1" noChangeAspect="1"/>
          </p:cNvPicPr>
          <p:nvPr>
            <p:ph type="pic" idx="1"/>
          </p:nvPr>
        </p:nvPicPr>
        <p:blipFill rotWithShape="1">
          <a:blip r:embed="rId7"/>
          <a:srcRect l="8046" r="8046"/>
          <a:stretch/>
        </p:blipFill>
        <p:spPr>
          <a:xfrm>
            <a:off x="2508" y="857257"/>
            <a:ext cx="3485045" cy="5143493"/>
          </a:xfrm>
          <a:prstGeom prst="rect">
            <a:avLst/>
          </a:prstGeom>
        </p:spPr>
      </p:pic>
      <p:sp>
        <p:nvSpPr>
          <p:cNvPr id="7" name="Text Placeholder 6">
            <a:extLst>
              <a:ext uri="{FF2B5EF4-FFF2-40B4-BE49-F238E27FC236}">
                <a16:creationId xmlns:a16="http://schemas.microsoft.com/office/drawing/2014/main" id="{03301D6F-DBDD-40BE-B114-1336FA110087}"/>
              </a:ext>
            </a:extLst>
          </p:cNvPr>
          <p:cNvSpPr>
            <a:spLocks noGrp="1"/>
          </p:cNvSpPr>
          <p:nvPr>
            <p:ph type="body" sz="half" idx="2"/>
          </p:nvPr>
        </p:nvSpPr>
        <p:spPr>
          <a:xfrm>
            <a:off x="3727582" y="2448306"/>
            <a:ext cx="5047707" cy="3038094"/>
          </a:xfrm>
        </p:spPr>
        <p:txBody>
          <a:bodyPr vert="horz" lIns="68580" tIns="34290" rIns="68580" bIns="34290" rtlCol="0">
            <a:normAutofit/>
          </a:bodyPr>
          <a:lstStyle/>
          <a:p>
            <a:pPr indent="-137160">
              <a:lnSpc>
                <a:spcPct val="90000"/>
              </a:lnSpc>
              <a:buFont typeface="Wingdings" pitchFamily="2" charset="2"/>
              <a:buChar char="§"/>
            </a:pPr>
            <a:r>
              <a:rPr lang="en-US" sz="1350">
                <a:solidFill>
                  <a:schemeClr val="tx1"/>
                </a:solidFill>
              </a:rPr>
              <a:t>Purdue alum.</a:t>
            </a:r>
          </a:p>
          <a:p>
            <a:pPr indent="-137160">
              <a:lnSpc>
                <a:spcPct val="90000"/>
              </a:lnSpc>
              <a:buFont typeface="Wingdings" pitchFamily="2" charset="2"/>
              <a:buChar char="§"/>
            </a:pPr>
            <a:r>
              <a:rPr lang="en-US" sz="1350">
                <a:solidFill>
                  <a:schemeClr val="tx1"/>
                </a:solidFill>
              </a:rPr>
              <a:t>Hoosier son.</a:t>
            </a:r>
          </a:p>
          <a:p>
            <a:pPr indent="-137160">
              <a:lnSpc>
                <a:spcPct val="90000"/>
              </a:lnSpc>
              <a:buFont typeface="Wingdings" pitchFamily="2" charset="2"/>
              <a:buChar char="§"/>
            </a:pPr>
            <a:r>
              <a:rPr lang="en-US" sz="1350">
                <a:solidFill>
                  <a:schemeClr val="tx1"/>
                </a:solidFill>
              </a:rPr>
              <a:t>First astronaut to vote from space…was definitely an absentee ballot!</a:t>
            </a:r>
          </a:p>
          <a:p>
            <a:pPr indent="-137160">
              <a:lnSpc>
                <a:spcPct val="90000"/>
              </a:lnSpc>
              <a:buFont typeface="Wingdings" pitchFamily="2" charset="2"/>
              <a:buChar char="§"/>
            </a:pPr>
            <a:r>
              <a:rPr lang="en-US" sz="1350">
                <a:solidFill>
                  <a:schemeClr val="tx1"/>
                </a:solidFill>
              </a:rPr>
              <a:t>1997.</a:t>
            </a:r>
          </a:p>
          <a:p>
            <a:pPr indent="-137160">
              <a:lnSpc>
                <a:spcPct val="90000"/>
              </a:lnSpc>
              <a:buFont typeface="Wingdings" pitchFamily="2" charset="2"/>
              <a:buChar char="§"/>
            </a:pPr>
            <a:endParaRPr lang="en-US" sz="1350">
              <a:solidFill>
                <a:schemeClr val="tx1"/>
              </a:solidFill>
            </a:endParaRPr>
          </a:p>
          <a:p>
            <a:pPr indent="-137160">
              <a:lnSpc>
                <a:spcPct val="90000"/>
              </a:lnSpc>
              <a:buFont typeface="Wingdings" pitchFamily="2" charset="2"/>
              <a:buChar char="§"/>
            </a:pPr>
            <a:endParaRPr lang="en-US" sz="1350">
              <a:solidFill>
                <a:schemeClr val="tx1"/>
              </a:solidFill>
            </a:endParaRPr>
          </a:p>
          <a:p>
            <a:pPr indent="-137160">
              <a:lnSpc>
                <a:spcPct val="90000"/>
              </a:lnSpc>
              <a:buFont typeface="Wingdings" pitchFamily="2" charset="2"/>
              <a:buChar char="§"/>
            </a:pPr>
            <a:endParaRPr lang="en-US" sz="1350" dirty="0">
              <a:solidFill>
                <a:schemeClr val="tx1"/>
              </a:solidFill>
            </a:endParaRPr>
          </a:p>
        </p:txBody>
      </p:sp>
      <p:grpSp>
        <p:nvGrpSpPr>
          <p:cNvPr id="31" name="Group 30">
            <a:extLst>
              <a:ext uri="{FF2B5EF4-FFF2-40B4-BE49-F238E27FC236}">
                <a16:creationId xmlns:a16="http://schemas.microsoft.com/office/drawing/2014/main" id="{11002ACD-3B0C-4885-8754-8A00E926FE4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32" name="Oval 31">
              <a:extLst>
                <a:ext uri="{FF2B5EF4-FFF2-40B4-BE49-F238E27FC236}">
                  <a16:creationId xmlns:a16="http://schemas.microsoft.com/office/drawing/2014/main" id="{DF0313CD-4196-4456-A70D-5EE2B995BA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33" name="Oval 32">
              <a:extLst>
                <a:ext uri="{FF2B5EF4-FFF2-40B4-BE49-F238E27FC236}">
                  <a16:creationId xmlns:a16="http://schemas.microsoft.com/office/drawing/2014/main" id="{80DE0B32-9EE8-4975-AD48-3855B0A82A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Tree>
    <p:extLst>
      <p:ext uri="{BB962C8B-B14F-4D97-AF65-F5344CB8AC3E}">
        <p14:creationId xmlns:p14="http://schemas.microsoft.com/office/powerpoint/2010/main" val="2643998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2270B-19B6-4BD9-A54A-1AAAF0AF3B22}"/>
              </a:ext>
            </a:extLst>
          </p:cNvPr>
          <p:cNvSpPr>
            <a:spLocks noGrp="1"/>
          </p:cNvSpPr>
          <p:nvPr>
            <p:ph type="title"/>
          </p:nvPr>
        </p:nvSpPr>
        <p:spPr>
          <a:xfrm>
            <a:off x="802386" y="1220724"/>
            <a:ext cx="7543800" cy="1093851"/>
          </a:xfrm>
        </p:spPr>
        <p:txBody>
          <a:bodyPr>
            <a:normAutofit fontScale="90000"/>
          </a:bodyPr>
          <a:lstStyle/>
          <a:p>
            <a:pPr algn="ctr"/>
            <a:r>
              <a:rPr lang="en-US" dirty="0"/>
              <a:t>Nationwide, one million </a:t>
            </a:r>
            <a:r>
              <a:rPr lang="en-US" dirty="0" err="1"/>
              <a:t>pollworkers</a:t>
            </a:r>
            <a:r>
              <a:rPr lang="en-US" dirty="0"/>
              <a:t> will work the 2020 general election.</a:t>
            </a:r>
          </a:p>
        </p:txBody>
      </p:sp>
      <p:pic>
        <p:nvPicPr>
          <p:cNvPr id="5" name="Content Placeholder 4">
            <a:extLst>
              <a:ext uri="{FF2B5EF4-FFF2-40B4-BE49-F238E27FC236}">
                <a16:creationId xmlns:a16="http://schemas.microsoft.com/office/drawing/2014/main" id="{A1922625-A192-4843-BA6E-8167C5149140}"/>
              </a:ext>
            </a:extLst>
          </p:cNvPr>
          <p:cNvPicPr>
            <a:picLocks noGrp="1" noChangeAspect="1"/>
          </p:cNvPicPr>
          <p:nvPr>
            <p:ph idx="1"/>
          </p:nvPr>
        </p:nvPicPr>
        <p:blipFill>
          <a:blip r:embed="rId2"/>
          <a:stretch>
            <a:fillRect/>
          </a:stretch>
        </p:blipFill>
        <p:spPr>
          <a:xfrm>
            <a:off x="1873515" y="2447925"/>
            <a:ext cx="5401733" cy="3038475"/>
          </a:xfrm>
        </p:spPr>
      </p:pic>
    </p:spTree>
    <p:extLst>
      <p:ext uri="{BB962C8B-B14F-4D97-AF65-F5344CB8AC3E}">
        <p14:creationId xmlns:p14="http://schemas.microsoft.com/office/powerpoint/2010/main" val="149910180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5BD4-DEC4-43DA-9001-F418E2F82721}"/>
              </a:ext>
            </a:extLst>
          </p:cNvPr>
          <p:cNvSpPr>
            <a:spLocks noGrp="1"/>
          </p:cNvSpPr>
          <p:nvPr>
            <p:ph type="title"/>
          </p:nvPr>
        </p:nvSpPr>
        <p:spPr/>
        <p:txBody>
          <a:bodyPr>
            <a:normAutofit/>
          </a:bodyPr>
          <a:lstStyle/>
          <a:p>
            <a:pPr algn="ctr"/>
            <a:r>
              <a:rPr lang="en-US" sz="3600" dirty="0"/>
              <a:t>One million gatekeepers of democracy</a:t>
            </a:r>
          </a:p>
        </p:txBody>
      </p:sp>
      <p:pic>
        <p:nvPicPr>
          <p:cNvPr id="5" name="Content Placeholder 4">
            <a:extLst>
              <a:ext uri="{FF2B5EF4-FFF2-40B4-BE49-F238E27FC236}">
                <a16:creationId xmlns:a16="http://schemas.microsoft.com/office/drawing/2014/main" id="{48627B4C-F266-49C2-9285-A065DD95BD12}"/>
              </a:ext>
            </a:extLst>
          </p:cNvPr>
          <p:cNvPicPr>
            <a:picLocks noGrp="1" noChangeAspect="1"/>
          </p:cNvPicPr>
          <p:nvPr>
            <p:ph idx="1"/>
          </p:nvPr>
        </p:nvPicPr>
        <p:blipFill>
          <a:blip r:embed="rId2"/>
          <a:stretch>
            <a:fillRect/>
          </a:stretch>
        </p:blipFill>
        <p:spPr>
          <a:xfrm>
            <a:off x="2402681" y="2520553"/>
            <a:ext cx="4343400" cy="2893219"/>
          </a:xfrm>
        </p:spPr>
      </p:pic>
    </p:spTree>
    <p:extLst>
      <p:ext uri="{BB962C8B-B14F-4D97-AF65-F5344CB8AC3E}">
        <p14:creationId xmlns:p14="http://schemas.microsoft.com/office/powerpoint/2010/main" val="98585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 of our session…</a:t>
            </a:r>
            <a:endParaRPr lang="en-US" dirty="0"/>
          </a:p>
        </p:txBody>
      </p:sp>
      <p:sp>
        <p:nvSpPr>
          <p:cNvPr id="3" name="Content Placeholder 2"/>
          <p:cNvSpPr>
            <a:spLocks noGrp="1"/>
          </p:cNvSpPr>
          <p:nvPr>
            <p:ph idx="1"/>
          </p:nvPr>
        </p:nvSpPr>
        <p:spPr>
          <a:xfrm>
            <a:off x="531639" y="2272938"/>
            <a:ext cx="8298852" cy="4284617"/>
          </a:xfrm>
        </p:spPr>
        <p:txBody>
          <a:bodyPr>
            <a:normAutofit/>
          </a:bodyPr>
          <a:lstStyle/>
          <a:p>
            <a:r>
              <a:rPr lang="en-US" sz="2800" dirty="0" smtClean="0"/>
              <a:t>Take a ‘political science’ not ‘politics’ approach</a:t>
            </a:r>
          </a:p>
          <a:p>
            <a:r>
              <a:rPr lang="en-US" sz="2800" dirty="0" smtClean="0">
                <a:sym typeface="Wingdings" panose="05000000000000000000" pitchFamily="2" charset="2"/>
              </a:rPr>
              <a:t>Focus on: </a:t>
            </a:r>
          </a:p>
          <a:p>
            <a:pPr lvl="1"/>
            <a:r>
              <a:rPr lang="en-US" sz="2400" dirty="0" smtClean="0">
                <a:sym typeface="Wingdings" panose="05000000000000000000" pitchFamily="2" charset="2"/>
              </a:rPr>
              <a:t>pre-Constitution elections</a:t>
            </a:r>
          </a:p>
          <a:p>
            <a:pPr lvl="1"/>
            <a:r>
              <a:rPr lang="en-US" sz="2400" dirty="0" smtClean="0">
                <a:sym typeface="Wingdings" panose="05000000000000000000" pitchFamily="2" charset="2"/>
              </a:rPr>
              <a:t>What Constitution says about elections</a:t>
            </a:r>
          </a:p>
          <a:p>
            <a:pPr lvl="1"/>
            <a:r>
              <a:rPr lang="en-US" sz="2400" dirty="0" smtClean="0">
                <a:sym typeface="Wingdings" panose="05000000000000000000" pitchFamily="2" charset="2"/>
              </a:rPr>
              <a:t>What IN (and it’s Constitution) says about elections</a:t>
            </a:r>
          </a:p>
          <a:p>
            <a:pPr lvl="1"/>
            <a:r>
              <a:rPr lang="en-US" sz="2400" dirty="0" smtClean="0">
                <a:sym typeface="Wingdings" panose="05000000000000000000" pitchFamily="2" charset="2"/>
              </a:rPr>
              <a:t>Electoral College</a:t>
            </a:r>
            <a:endParaRPr lang="en-US" sz="2400" dirty="0">
              <a:sym typeface="Wingdings" panose="05000000000000000000" pitchFamily="2" charset="2"/>
            </a:endParaRPr>
          </a:p>
        </p:txBody>
      </p:sp>
    </p:spTree>
    <p:extLst>
      <p:ext uri="{BB962C8B-B14F-4D97-AF65-F5344CB8AC3E}">
        <p14:creationId xmlns:p14="http://schemas.microsoft.com/office/powerpoint/2010/main" val="425836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B5BD4-DEC4-43DA-9001-F418E2F82721}"/>
              </a:ext>
            </a:extLst>
          </p:cNvPr>
          <p:cNvSpPr>
            <a:spLocks noGrp="1"/>
          </p:cNvSpPr>
          <p:nvPr>
            <p:ph type="title"/>
          </p:nvPr>
        </p:nvSpPr>
        <p:spPr>
          <a:xfrm>
            <a:off x="800100" y="978266"/>
            <a:ext cx="7543800" cy="607647"/>
          </a:xfrm>
        </p:spPr>
        <p:txBody>
          <a:bodyPr>
            <a:normAutofit/>
          </a:bodyPr>
          <a:lstStyle/>
          <a:p>
            <a:pPr algn="ctr"/>
            <a:r>
              <a:rPr lang="en-US" sz="3600" dirty="0"/>
              <a:t>ELECTIONS 101</a:t>
            </a:r>
          </a:p>
        </p:txBody>
      </p:sp>
      <p:sp>
        <p:nvSpPr>
          <p:cNvPr id="4" name="Content Placeholder 3">
            <a:extLst>
              <a:ext uri="{FF2B5EF4-FFF2-40B4-BE49-F238E27FC236}">
                <a16:creationId xmlns:a16="http://schemas.microsoft.com/office/drawing/2014/main" id="{7C809338-FC5B-4A37-A814-58971DB0D85D}"/>
              </a:ext>
            </a:extLst>
          </p:cNvPr>
          <p:cNvSpPr>
            <a:spLocks noGrp="1"/>
          </p:cNvSpPr>
          <p:nvPr>
            <p:ph idx="1"/>
          </p:nvPr>
        </p:nvSpPr>
        <p:spPr>
          <a:xfrm>
            <a:off x="802386" y="1493044"/>
            <a:ext cx="7543800" cy="4386691"/>
          </a:xfrm>
        </p:spPr>
        <p:txBody>
          <a:bodyPr>
            <a:normAutofit fontScale="92500" lnSpcReduction="20000"/>
          </a:bodyPr>
          <a:lstStyle/>
          <a:p>
            <a:pPr marL="0" indent="0">
              <a:lnSpc>
                <a:spcPct val="160000"/>
              </a:lnSpc>
              <a:spcBef>
                <a:spcPts val="0"/>
              </a:spcBef>
              <a:buNone/>
            </a:pPr>
            <a:r>
              <a:rPr lang="en-US" sz="1350" b="1" dirty="0"/>
              <a:t>Primary Election</a:t>
            </a:r>
          </a:p>
          <a:p>
            <a:pPr marL="0" indent="0">
              <a:lnSpc>
                <a:spcPct val="160000"/>
              </a:lnSpc>
              <a:spcBef>
                <a:spcPts val="0"/>
              </a:spcBef>
              <a:buNone/>
            </a:pPr>
            <a:r>
              <a:rPr lang="en-US" sz="1350" dirty="0"/>
              <a:t>    •Major political parties nominate candidates for November elections</a:t>
            </a:r>
          </a:p>
          <a:p>
            <a:pPr marL="0" indent="0">
              <a:lnSpc>
                <a:spcPct val="160000"/>
              </a:lnSpc>
              <a:spcBef>
                <a:spcPts val="0"/>
              </a:spcBef>
              <a:buNone/>
            </a:pPr>
            <a:r>
              <a:rPr lang="en-US" sz="1350" dirty="0"/>
              <a:t>  	•Major political party</a:t>
            </a:r>
          </a:p>
          <a:p>
            <a:pPr marL="0" indent="0">
              <a:lnSpc>
                <a:spcPct val="160000"/>
              </a:lnSpc>
              <a:spcBef>
                <a:spcPts val="0"/>
              </a:spcBef>
              <a:buNone/>
            </a:pPr>
            <a:r>
              <a:rPr lang="en-US" sz="1350" dirty="0"/>
              <a:t>    •In Indiana, primaries are held on the first Tuesday after the first Monday in May</a:t>
            </a:r>
          </a:p>
          <a:p>
            <a:pPr marL="0" indent="0">
              <a:lnSpc>
                <a:spcPct val="160000"/>
              </a:lnSpc>
              <a:spcBef>
                <a:spcPts val="0"/>
              </a:spcBef>
              <a:buNone/>
            </a:pPr>
            <a:r>
              <a:rPr lang="en-US" sz="1350" b="1" dirty="0"/>
              <a:t>General Election</a:t>
            </a:r>
          </a:p>
          <a:p>
            <a:pPr marL="0" indent="0">
              <a:lnSpc>
                <a:spcPct val="160000"/>
              </a:lnSpc>
              <a:spcBef>
                <a:spcPts val="0"/>
              </a:spcBef>
              <a:buNone/>
            </a:pPr>
            <a:r>
              <a:rPr lang="en-US" sz="1350" dirty="0"/>
              <a:t>    •All candidates appear on the ballot</a:t>
            </a:r>
          </a:p>
          <a:p>
            <a:pPr marL="0" indent="0">
              <a:lnSpc>
                <a:spcPct val="160000"/>
              </a:lnSpc>
              <a:spcBef>
                <a:spcPts val="0"/>
              </a:spcBef>
              <a:buNone/>
            </a:pPr>
            <a:r>
              <a:rPr lang="en-US" sz="1350" dirty="0"/>
              <a:t>	•Federal, state, local</a:t>
            </a:r>
          </a:p>
          <a:p>
            <a:pPr marL="0" indent="0">
              <a:lnSpc>
                <a:spcPct val="160000"/>
              </a:lnSpc>
              <a:spcBef>
                <a:spcPts val="0"/>
              </a:spcBef>
              <a:buNone/>
            </a:pPr>
            <a:r>
              <a:rPr lang="en-US" sz="1350" dirty="0"/>
              <a:t>    •November election held on first Tuesday after the first Monday in even-numbered years 	</a:t>
            </a:r>
          </a:p>
          <a:p>
            <a:pPr marL="0" indent="0">
              <a:lnSpc>
                <a:spcPct val="160000"/>
              </a:lnSpc>
              <a:spcBef>
                <a:spcPts val="0"/>
              </a:spcBef>
              <a:buNone/>
            </a:pPr>
            <a:r>
              <a:rPr lang="en-US" sz="1350" dirty="0"/>
              <a:t>	•Presidential &amp; mid-term elections (2020, 2022)</a:t>
            </a:r>
          </a:p>
          <a:p>
            <a:pPr marL="0" indent="0">
              <a:lnSpc>
                <a:spcPct val="160000"/>
              </a:lnSpc>
              <a:spcBef>
                <a:spcPts val="0"/>
              </a:spcBef>
              <a:buNone/>
            </a:pPr>
            <a:r>
              <a:rPr lang="en-US" sz="1350" b="1" dirty="0"/>
              <a:t>Municipal Election</a:t>
            </a:r>
          </a:p>
          <a:p>
            <a:pPr marL="0" indent="0">
              <a:lnSpc>
                <a:spcPct val="160000"/>
              </a:lnSpc>
              <a:spcBef>
                <a:spcPts val="0"/>
              </a:spcBef>
              <a:buNone/>
            </a:pPr>
            <a:r>
              <a:rPr lang="en-US" sz="1350" dirty="0"/>
              <a:t>    •Local candidates on the ballot</a:t>
            </a:r>
          </a:p>
          <a:p>
            <a:pPr marL="214313" indent="-214313">
              <a:lnSpc>
                <a:spcPct val="160000"/>
              </a:lnSpc>
              <a:spcBef>
                <a:spcPts val="0"/>
              </a:spcBef>
              <a:buNone/>
            </a:pPr>
            <a:r>
              <a:rPr lang="en-US" sz="1350" dirty="0"/>
              <a:t>    •November election held on 1st Tuesday after the first Monday in odd-numbered year between mid-term &amp;     presidential elections (2023)</a:t>
            </a:r>
          </a:p>
          <a:p>
            <a:pPr marL="0" indent="0">
              <a:lnSpc>
                <a:spcPct val="160000"/>
              </a:lnSpc>
              <a:spcBef>
                <a:spcPts val="0"/>
              </a:spcBef>
              <a:buNone/>
            </a:pPr>
            <a:r>
              <a:rPr lang="en-US" sz="1350" b="1" dirty="0"/>
              <a:t>Special Election</a:t>
            </a:r>
          </a:p>
          <a:p>
            <a:pPr marL="0" indent="0">
              <a:lnSpc>
                <a:spcPct val="160000"/>
              </a:lnSpc>
              <a:spcBef>
                <a:spcPts val="0"/>
              </a:spcBef>
              <a:buNone/>
            </a:pPr>
            <a:r>
              <a:rPr lang="en-US" sz="1350" dirty="0"/>
              <a:t>    •May be held for public questions in “non” election years</a:t>
            </a:r>
          </a:p>
          <a:p>
            <a:pPr marL="0" indent="0">
              <a:lnSpc>
                <a:spcPct val="160000"/>
              </a:lnSpc>
              <a:spcBef>
                <a:spcPts val="0"/>
              </a:spcBef>
              <a:buNone/>
            </a:pPr>
            <a:r>
              <a:rPr lang="en-US" sz="1350" dirty="0"/>
              <a:t>    •May be held for certain elected office vacancies  (such as, US House or when court-ordered)</a:t>
            </a:r>
          </a:p>
        </p:txBody>
      </p:sp>
    </p:spTree>
    <p:extLst>
      <p:ext uri="{BB962C8B-B14F-4D97-AF65-F5344CB8AC3E}">
        <p14:creationId xmlns:p14="http://schemas.microsoft.com/office/powerpoint/2010/main" val="1675538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416784-4235-4B25-B9E9-ED08D075C2E6}"/>
              </a:ext>
            </a:extLst>
          </p:cNvPr>
          <p:cNvSpPr txBox="1"/>
          <p:nvPr/>
        </p:nvSpPr>
        <p:spPr>
          <a:xfrm>
            <a:off x="54429" y="1115786"/>
            <a:ext cx="8730343" cy="4385816"/>
          </a:xfrm>
          <a:prstGeom prst="rect">
            <a:avLst/>
          </a:prstGeom>
          <a:noFill/>
        </p:spPr>
        <p:txBody>
          <a:bodyPr wrap="square" rtlCol="0">
            <a:spAutoFit/>
          </a:bodyPr>
          <a:lstStyle/>
          <a:p>
            <a:pPr algn="ctr" defTabSz="342900"/>
            <a:r>
              <a:rPr lang="en-US" sz="3600" cap="all" dirty="0">
                <a:blipFill>
                  <a:blip r:embed="rId3">
                    <a:extLst>
                      <a:ext uri="{28A0092B-C50C-407E-A947-70E740481C1C}">
                        <a14:useLocalDpi xmlns:a14="http://schemas.microsoft.com/office/drawing/2010/main" val="0"/>
                      </a:ext>
                    </a:extLst>
                  </a:blip>
                  <a:tile tx="6350" ty="-127000" sx="65000" sy="64000" flip="none" algn="tl"/>
                </a:blipFill>
                <a:latin typeface="Rockwell Condensed" panose="02060603050405020104"/>
              </a:rPr>
              <a:t>Key Players</a:t>
            </a:r>
            <a:endParaRPr lang="en-US" sz="1350" dirty="0">
              <a:solidFill>
                <a:srgbClr val="000000"/>
              </a:solidFill>
              <a:latin typeface="Courier New" panose="02070309020205020404" pitchFamily="49" charset="0"/>
            </a:endParaRPr>
          </a:p>
          <a:p>
            <a:pPr defTabSz="342900">
              <a:lnSpc>
                <a:spcPct val="150000"/>
              </a:lnSpc>
            </a:pPr>
            <a:r>
              <a:rPr lang="en-US" sz="1350" b="1" dirty="0">
                <a:solidFill>
                  <a:srgbClr val="000000"/>
                </a:solidFill>
                <a:latin typeface="Arial" panose="020B0604020202020204" pitchFamily="34" charset="0"/>
              </a:rPr>
              <a:t>FEDERAL GOVERNMENT</a:t>
            </a:r>
          </a:p>
          <a:p>
            <a:pPr defTabSz="342900">
              <a:lnSpc>
                <a:spcPct val="150000"/>
              </a:lnSpc>
            </a:pPr>
            <a:r>
              <a:rPr lang="en-US" sz="1350" dirty="0">
                <a:solidFill>
                  <a:srgbClr val="000000"/>
                </a:solidFill>
                <a:latin typeface="Courier New" panose="02070309020205020404" pitchFamily="49" charset="0"/>
              </a:rPr>
              <a:t>•</a:t>
            </a:r>
            <a:r>
              <a:rPr lang="en-US" sz="1350" dirty="0">
                <a:solidFill>
                  <a:srgbClr val="000000"/>
                </a:solidFill>
                <a:latin typeface="Arial" panose="020B0604020202020204" pitchFamily="34" charset="0"/>
              </a:rPr>
              <a:t>Federal Election Commission (FEC)</a:t>
            </a:r>
          </a:p>
          <a:p>
            <a:pPr defTabSz="342900">
              <a:lnSpc>
                <a:spcPct val="150000"/>
              </a:lnSpc>
            </a:pPr>
            <a:r>
              <a:rPr lang="en-US" sz="1350" dirty="0">
                <a:solidFill>
                  <a:srgbClr val="000000"/>
                </a:solidFill>
                <a:latin typeface="Courier New" panose="02070309020205020404" pitchFamily="49" charset="0"/>
              </a:rPr>
              <a:t>	•</a:t>
            </a:r>
            <a:r>
              <a:rPr lang="en-US" sz="1350" dirty="0">
                <a:solidFill>
                  <a:srgbClr val="000000"/>
                </a:solidFill>
                <a:latin typeface="Arial" panose="020B0604020202020204" pitchFamily="34" charset="0"/>
              </a:rPr>
              <a:t>Enforces campaign finance law for federal candidates/PACs</a:t>
            </a:r>
          </a:p>
          <a:p>
            <a:pPr defTabSz="342900">
              <a:lnSpc>
                <a:spcPct val="150000"/>
              </a:lnSpc>
            </a:pPr>
            <a:r>
              <a:rPr lang="en-US" sz="1350" dirty="0">
                <a:solidFill>
                  <a:srgbClr val="000000"/>
                </a:solidFill>
                <a:latin typeface="Courier New" panose="02070309020205020404" pitchFamily="49" charset="0"/>
              </a:rPr>
              <a:t>•</a:t>
            </a:r>
            <a:r>
              <a:rPr lang="en-US" sz="1350" dirty="0">
                <a:solidFill>
                  <a:srgbClr val="000000"/>
                </a:solidFill>
                <a:latin typeface="Arial" panose="020B0604020202020204" pitchFamily="34" charset="0"/>
              </a:rPr>
              <a:t>Election Assistance Commission (EAC)</a:t>
            </a:r>
          </a:p>
          <a:p>
            <a:pPr defTabSz="342900">
              <a:lnSpc>
                <a:spcPct val="150000"/>
              </a:lnSpc>
            </a:pPr>
            <a:r>
              <a:rPr lang="en-US" sz="1350" dirty="0">
                <a:solidFill>
                  <a:srgbClr val="000000"/>
                </a:solidFill>
                <a:latin typeface="Courier New" panose="02070309020205020404" pitchFamily="49" charset="0"/>
              </a:rPr>
              <a:t>	•</a:t>
            </a:r>
            <a:r>
              <a:rPr lang="en-US" sz="1350" dirty="0">
                <a:solidFill>
                  <a:srgbClr val="000000"/>
                </a:solidFill>
                <a:latin typeface="Arial" panose="020B0604020202020204" pitchFamily="34" charset="0"/>
              </a:rPr>
              <a:t>Offers best practices in election administration</a:t>
            </a:r>
          </a:p>
          <a:p>
            <a:pPr defTabSz="342900">
              <a:lnSpc>
                <a:spcPct val="150000"/>
              </a:lnSpc>
            </a:pPr>
            <a:r>
              <a:rPr lang="en-US" sz="1350" dirty="0">
                <a:solidFill>
                  <a:srgbClr val="000000"/>
                </a:solidFill>
                <a:latin typeface="Courier New" panose="02070309020205020404" pitchFamily="49" charset="0"/>
              </a:rPr>
              <a:t>	•</a:t>
            </a:r>
            <a:r>
              <a:rPr lang="en-US" sz="1350" dirty="0">
                <a:solidFill>
                  <a:srgbClr val="000000"/>
                </a:solidFill>
                <a:latin typeface="Arial" panose="020B0604020202020204" pitchFamily="34" charset="0"/>
              </a:rPr>
              <a:t>Approves voluntary voting system guidelines (VVSG)</a:t>
            </a:r>
          </a:p>
          <a:p>
            <a:pPr defTabSz="342900">
              <a:lnSpc>
                <a:spcPct val="150000"/>
              </a:lnSpc>
            </a:pPr>
            <a:r>
              <a:rPr lang="en-US" sz="1350" dirty="0">
                <a:solidFill>
                  <a:srgbClr val="000000"/>
                </a:solidFill>
                <a:latin typeface="Courier New" panose="02070309020205020404" pitchFamily="49" charset="0"/>
              </a:rPr>
              <a:t>•</a:t>
            </a:r>
            <a:r>
              <a:rPr lang="en-US" sz="1350" dirty="0">
                <a:solidFill>
                  <a:srgbClr val="000000"/>
                </a:solidFill>
                <a:latin typeface="Arial" panose="020B0604020202020204" pitchFamily="34" charset="0"/>
              </a:rPr>
              <a:t>Federal Communications Commission (FCC)</a:t>
            </a:r>
          </a:p>
          <a:p>
            <a:pPr defTabSz="342900">
              <a:lnSpc>
                <a:spcPct val="150000"/>
              </a:lnSpc>
            </a:pPr>
            <a:r>
              <a:rPr lang="en-US" sz="1350" dirty="0">
                <a:solidFill>
                  <a:srgbClr val="000000"/>
                </a:solidFill>
                <a:latin typeface="Courier New" panose="02070309020205020404" pitchFamily="49" charset="0"/>
              </a:rPr>
              <a:t>	•</a:t>
            </a:r>
            <a:r>
              <a:rPr lang="en-US" sz="1350" dirty="0">
                <a:solidFill>
                  <a:srgbClr val="000000"/>
                </a:solidFill>
                <a:latin typeface="Arial" panose="020B0604020202020204" pitchFamily="34" charset="0"/>
              </a:rPr>
              <a:t>Handles complaints regarding radio/television/internet </a:t>
            </a:r>
          </a:p>
          <a:p>
            <a:pPr defTabSz="342900">
              <a:lnSpc>
                <a:spcPct val="150000"/>
              </a:lnSpc>
            </a:pPr>
            <a:r>
              <a:rPr lang="en-US" sz="1350" dirty="0">
                <a:solidFill>
                  <a:srgbClr val="000000"/>
                </a:solidFill>
                <a:latin typeface="Arial" panose="020B0604020202020204" pitchFamily="34" charset="0"/>
              </a:rPr>
              <a:t>	communications for all candidates &amp; committees</a:t>
            </a:r>
          </a:p>
          <a:p>
            <a:pPr defTabSz="342900">
              <a:lnSpc>
                <a:spcPct val="150000"/>
              </a:lnSpc>
            </a:pPr>
            <a:r>
              <a:rPr lang="en-US" sz="1350" dirty="0">
                <a:solidFill>
                  <a:srgbClr val="000000"/>
                </a:solidFill>
                <a:latin typeface="Courier New" panose="02070309020205020404" pitchFamily="49" charset="0"/>
              </a:rPr>
              <a:t>•</a:t>
            </a:r>
            <a:r>
              <a:rPr lang="en-US" sz="1350" dirty="0">
                <a:solidFill>
                  <a:srgbClr val="000000"/>
                </a:solidFill>
                <a:latin typeface="Arial" panose="020B0604020202020204" pitchFamily="34" charset="0"/>
              </a:rPr>
              <a:t>US Department of Defense, Federal Voting Assistance Program </a:t>
            </a:r>
          </a:p>
          <a:p>
            <a:pPr defTabSz="342900">
              <a:lnSpc>
                <a:spcPct val="150000"/>
              </a:lnSpc>
            </a:pPr>
            <a:r>
              <a:rPr lang="en-US" sz="1350" dirty="0">
                <a:solidFill>
                  <a:srgbClr val="000000"/>
                </a:solidFill>
                <a:latin typeface="Courier New" panose="02070309020205020404" pitchFamily="49" charset="0"/>
              </a:rPr>
              <a:t>	•</a:t>
            </a:r>
            <a:r>
              <a:rPr lang="en-US" sz="1350" dirty="0">
                <a:solidFill>
                  <a:srgbClr val="000000"/>
                </a:solidFill>
                <a:latin typeface="Arial" panose="020B0604020202020204" pitchFamily="34" charset="0"/>
              </a:rPr>
              <a:t>Assists military &amp; overseas voters in managing voting process</a:t>
            </a:r>
          </a:p>
          <a:p>
            <a:pPr defTabSz="342900">
              <a:lnSpc>
                <a:spcPct val="150000"/>
              </a:lnSpc>
            </a:pPr>
            <a:endParaRPr lang="en-US" sz="1350" dirty="0">
              <a:solidFill>
                <a:srgbClr val="000000"/>
              </a:solidFill>
              <a:latin typeface="Courier New" panose="02070309020205020404" pitchFamily="49" charset="0"/>
            </a:endParaRPr>
          </a:p>
        </p:txBody>
      </p:sp>
      <p:graphicFrame>
        <p:nvGraphicFramePr>
          <p:cNvPr id="3" name="Table 2">
            <a:extLst>
              <a:ext uri="{FF2B5EF4-FFF2-40B4-BE49-F238E27FC236}">
                <a16:creationId xmlns:a16="http://schemas.microsoft.com/office/drawing/2014/main" id="{C9B70E2D-D3D6-42FC-8D80-9B3E1586D9C8}"/>
              </a:ext>
            </a:extLst>
          </p:cNvPr>
          <p:cNvGraphicFramePr>
            <a:graphicFrameLocks noGrp="1"/>
          </p:cNvGraphicFramePr>
          <p:nvPr>
            <p:extLst/>
          </p:nvPr>
        </p:nvGraphicFramePr>
        <p:xfrm>
          <a:off x="119742" y="1673679"/>
          <a:ext cx="5519058" cy="3849052"/>
        </p:xfrm>
        <a:graphic>
          <a:graphicData uri="http://schemas.openxmlformats.org/drawingml/2006/table">
            <a:tbl>
              <a:tblPr/>
              <a:tblGrid>
                <a:gridCol w="5519058">
                  <a:extLst>
                    <a:ext uri="{9D8B030D-6E8A-4147-A177-3AD203B41FA5}">
                      <a16:colId xmlns:a16="http://schemas.microsoft.com/office/drawing/2014/main" val="858698170"/>
                    </a:ext>
                  </a:extLst>
                </a:gridCol>
              </a:tblGrid>
              <a:tr h="3849052">
                <a:tc>
                  <a:txBody>
                    <a:bodyPr/>
                    <a:lstStyle/>
                    <a:p>
                      <a:endParaRPr lang="en-US" sz="1000" dirty="0">
                        <a:solidFill>
                          <a:schemeClr val="tx1"/>
                        </a:solidFill>
                      </a:endParaRPr>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256618593"/>
                  </a:ext>
                </a:extLst>
              </a:tr>
            </a:tbl>
          </a:graphicData>
        </a:graphic>
      </p:graphicFrame>
      <p:graphicFrame>
        <p:nvGraphicFramePr>
          <p:cNvPr id="4" name="Table 3">
            <a:extLst>
              <a:ext uri="{FF2B5EF4-FFF2-40B4-BE49-F238E27FC236}">
                <a16:creationId xmlns:a16="http://schemas.microsoft.com/office/drawing/2014/main" id="{D085E0F8-E977-484A-BE0D-92666DFD51DD}"/>
              </a:ext>
            </a:extLst>
          </p:cNvPr>
          <p:cNvGraphicFramePr>
            <a:graphicFrameLocks noGrp="1"/>
          </p:cNvGraphicFramePr>
          <p:nvPr>
            <p:extLst/>
          </p:nvPr>
        </p:nvGraphicFramePr>
        <p:xfrm>
          <a:off x="5638800" y="1673677"/>
          <a:ext cx="3450772" cy="3849053"/>
        </p:xfrm>
        <a:graphic>
          <a:graphicData uri="http://schemas.openxmlformats.org/drawingml/2006/table">
            <a:tbl>
              <a:tblPr/>
              <a:tblGrid>
                <a:gridCol w="3450772">
                  <a:extLst>
                    <a:ext uri="{9D8B030D-6E8A-4147-A177-3AD203B41FA5}">
                      <a16:colId xmlns:a16="http://schemas.microsoft.com/office/drawing/2014/main" val="2447016520"/>
                    </a:ext>
                  </a:extLst>
                </a:gridCol>
              </a:tblGrid>
              <a:tr h="3722915">
                <a:tc>
                  <a:txBody>
                    <a:bodyPr/>
                    <a:lstStyle/>
                    <a:p>
                      <a:pPr>
                        <a:lnSpc>
                          <a:spcPct val="150000"/>
                        </a:lnSpc>
                      </a:pPr>
                      <a:endParaRPr lang="en-US" sz="800" b="1" dirty="0">
                        <a:solidFill>
                          <a:srgbClr val="000000"/>
                        </a:solidFill>
                        <a:latin typeface="Arial" panose="020B0604020202020204" pitchFamily="34" charset="0"/>
                      </a:endParaRPr>
                    </a:p>
                    <a:p>
                      <a:pPr>
                        <a:lnSpc>
                          <a:spcPct val="150000"/>
                        </a:lnSpc>
                      </a:pPr>
                      <a:r>
                        <a:rPr lang="en-US" sz="1000" b="1" dirty="0">
                          <a:solidFill>
                            <a:srgbClr val="000000"/>
                          </a:solidFill>
                          <a:latin typeface="Arial" panose="020B0604020202020204" pitchFamily="34" charset="0"/>
                        </a:rPr>
                        <a:t>STATE GOVERNMENT</a:t>
                      </a:r>
                    </a:p>
                    <a:p>
                      <a:pPr>
                        <a:lnSpc>
                          <a:spcPct val="150000"/>
                        </a:lnSpc>
                      </a:pPr>
                      <a:r>
                        <a:rPr lang="en-US" sz="1000" dirty="0">
                          <a:solidFill>
                            <a:srgbClr val="000000"/>
                          </a:solidFill>
                          <a:latin typeface="Courier New" panose="02070309020205020404" pitchFamily="49" charset="0"/>
                        </a:rPr>
                        <a:t>•</a:t>
                      </a:r>
                      <a:r>
                        <a:rPr lang="en-US" sz="1000" dirty="0">
                          <a:solidFill>
                            <a:srgbClr val="000000"/>
                          </a:solidFill>
                          <a:latin typeface="Arial" panose="020B0604020202020204" pitchFamily="34" charset="0"/>
                        </a:rPr>
                        <a:t>Secretary of State</a:t>
                      </a:r>
                    </a:p>
                    <a:p>
                      <a:pPr>
                        <a:lnSpc>
                          <a:spcPct val="150000"/>
                        </a:lnSpc>
                      </a:pPr>
                      <a:r>
                        <a:rPr lang="en-US" sz="1000" dirty="0">
                          <a:solidFill>
                            <a:srgbClr val="000000"/>
                          </a:solidFill>
                          <a:latin typeface="Courier New" panose="02070309020205020404" pitchFamily="49" charset="0"/>
                        </a:rPr>
                        <a:t>  •</a:t>
                      </a:r>
                      <a:r>
                        <a:rPr lang="en-US" sz="1000" dirty="0">
                          <a:solidFill>
                            <a:srgbClr val="000000"/>
                          </a:solidFill>
                          <a:latin typeface="Arial" panose="020B0604020202020204" pitchFamily="34" charset="0"/>
                        </a:rPr>
                        <a:t>Serves as state’s chief election official </a:t>
                      </a:r>
                    </a:p>
                    <a:p>
                      <a:pPr>
                        <a:lnSpc>
                          <a:spcPct val="150000"/>
                        </a:lnSpc>
                      </a:pPr>
                      <a:r>
                        <a:rPr lang="en-US" sz="1000" dirty="0">
                          <a:solidFill>
                            <a:srgbClr val="000000"/>
                          </a:solidFill>
                          <a:latin typeface="Courier New" panose="02070309020205020404" pitchFamily="49" charset="0"/>
                        </a:rPr>
                        <a:t>•</a:t>
                      </a:r>
                      <a:r>
                        <a:rPr lang="en-US" sz="1000" dirty="0">
                          <a:solidFill>
                            <a:srgbClr val="000000"/>
                          </a:solidFill>
                          <a:latin typeface="Arial" panose="020B0604020202020204" pitchFamily="34" charset="0"/>
                        </a:rPr>
                        <a:t>Indiana Election Division</a:t>
                      </a:r>
                    </a:p>
                    <a:p>
                      <a:pPr>
                        <a:lnSpc>
                          <a:spcPct val="150000"/>
                        </a:lnSpc>
                      </a:pPr>
                      <a:r>
                        <a:rPr lang="en-US" sz="1000" dirty="0">
                          <a:solidFill>
                            <a:srgbClr val="000000"/>
                          </a:solidFill>
                          <a:latin typeface="Courier New" panose="02070309020205020404" pitchFamily="49" charset="0"/>
                        </a:rPr>
                        <a:t>•</a:t>
                      </a:r>
                      <a:r>
                        <a:rPr lang="en-US" sz="1000" dirty="0">
                          <a:solidFill>
                            <a:srgbClr val="000000"/>
                          </a:solidFill>
                          <a:latin typeface="Arial" panose="020B0604020202020204" pitchFamily="34" charset="0"/>
                        </a:rPr>
                        <a:t>Indiana Election Commission</a:t>
                      </a:r>
                    </a:p>
                    <a:p>
                      <a:pPr algn="l">
                        <a:lnSpc>
                          <a:spcPct val="150000"/>
                        </a:lnSpc>
                      </a:pPr>
                      <a:r>
                        <a:rPr lang="en-US" sz="1000" b="1" i="0" dirty="0">
                          <a:effectLst/>
                          <a:latin typeface="Arial" panose="020B0604020202020204" pitchFamily="34" charset="0"/>
                        </a:rPr>
                        <a:t>LOCAL GOVERNMENT</a:t>
                      </a:r>
                    </a:p>
                    <a:p>
                      <a:pPr algn="l">
                        <a:lnSpc>
                          <a:spcPct val="150000"/>
                        </a:lnSpc>
                      </a:pPr>
                      <a:r>
                        <a:rPr lang="en-US" sz="1000" b="0" i="0" dirty="0">
                          <a:effectLst/>
                          <a:latin typeface="Courier New" panose="02070309020205020404" pitchFamily="49" charset="0"/>
                        </a:rPr>
                        <a:t>•</a:t>
                      </a:r>
                      <a:r>
                        <a:rPr lang="en-US" sz="1000" b="0" i="0" dirty="0">
                          <a:effectLst/>
                          <a:latin typeface="Arial" panose="020B0604020202020204" pitchFamily="34" charset="0"/>
                        </a:rPr>
                        <a:t>County Clerk</a:t>
                      </a:r>
                    </a:p>
                    <a:p>
                      <a:pPr algn="l">
                        <a:lnSpc>
                          <a:spcPct val="150000"/>
                        </a:lnSpc>
                      </a:pPr>
                      <a:r>
                        <a:rPr lang="en-US" sz="1000" b="0" i="0" dirty="0">
                          <a:effectLst/>
                          <a:latin typeface="Courier New" panose="02070309020205020404" pitchFamily="49" charset="0"/>
                        </a:rPr>
                        <a:t>  •</a:t>
                      </a:r>
                      <a:r>
                        <a:rPr lang="en-US" sz="1000" b="0" i="0" dirty="0">
                          <a:effectLst/>
                          <a:latin typeface="Arial" panose="020B0604020202020204" pitchFamily="34" charset="0"/>
                        </a:rPr>
                        <a:t>Serves as chief election &amp; voter </a:t>
                      </a:r>
                    </a:p>
                    <a:p>
                      <a:pPr algn="l">
                        <a:lnSpc>
                          <a:spcPct val="150000"/>
                        </a:lnSpc>
                      </a:pPr>
                      <a:r>
                        <a:rPr lang="en-US" sz="1000" b="0" i="0" dirty="0">
                          <a:effectLst/>
                          <a:latin typeface="Arial" panose="020B0604020202020204" pitchFamily="34" charset="0"/>
                        </a:rPr>
                        <a:t>registration official</a:t>
                      </a:r>
                    </a:p>
                    <a:p>
                      <a:pPr algn="l">
                        <a:lnSpc>
                          <a:spcPct val="150000"/>
                        </a:lnSpc>
                      </a:pPr>
                      <a:r>
                        <a:rPr lang="en-US" sz="1000" b="0" i="0" dirty="0">
                          <a:effectLst/>
                          <a:latin typeface="Courier New" panose="02070309020205020404" pitchFamily="49" charset="0"/>
                        </a:rPr>
                        <a:t>  •</a:t>
                      </a:r>
                      <a:r>
                        <a:rPr lang="en-US" sz="1000" b="0" i="0" dirty="0">
                          <a:effectLst/>
                          <a:latin typeface="Arial" panose="020B0604020202020204" pitchFamily="34" charset="0"/>
                        </a:rPr>
                        <a:t>Serves as secretary to the county Board of Elections &amp; Registration</a:t>
                      </a:r>
                    </a:p>
                    <a:p>
                      <a:endParaRPr lang="en-US" sz="1000" dirty="0"/>
                    </a:p>
                  </a:txBody>
                  <a:tcPr marL="68580" marR="68580" marT="34290" marB="34290">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extLst>
                  <a:ext uri="{0D108BD9-81ED-4DB2-BD59-A6C34878D82A}">
                    <a16:rowId xmlns:a16="http://schemas.microsoft.com/office/drawing/2014/main" val="3203669521"/>
                  </a:ext>
                </a:extLst>
              </a:tr>
            </a:tbl>
          </a:graphicData>
        </a:graphic>
      </p:graphicFrame>
    </p:spTree>
    <p:extLst>
      <p:ext uri="{BB962C8B-B14F-4D97-AF65-F5344CB8AC3E}">
        <p14:creationId xmlns:p14="http://schemas.microsoft.com/office/powerpoint/2010/main" val="32609836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DE3F6A-E290-4A0F-B99A-51CD02B97502}"/>
              </a:ext>
            </a:extLst>
          </p:cNvPr>
          <p:cNvSpPr/>
          <p:nvPr/>
        </p:nvSpPr>
        <p:spPr>
          <a:xfrm>
            <a:off x="1143000" y="1111057"/>
            <a:ext cx="6858000" cy="4570482"/>
          </a:xfrm>
          <a:prstGeom prst="rect">
            <a:avLst/>
          </a:prstGeom>
        </p:spPr>
        <p:txBody>
          <a:bodyPr wrap="square">
            <a:spAutoFit/>
          </a:bodyPr>
          <a:lstStyle/>
          <a:p>
            <a:pPr algn="ctr" defTabSz="342900"/>
            <a:r>
              <a:rPr lang="en-US" sz="3600" cap="all" dirty="0">
                <a:blipFill>
                  <a:blip r:embed="rId3">
                    <a:extLst>
                      <a:ext uri="{28A0092B-C50C-407E-A947-70E740481C1C}">
                        <a14:useLocalDpi xmlns:a14="http://schemas.microsoft.com/office/drawing/2010/main" val="0"/>
                      </a:ext>
                    </a:extLst>
                  </a:blip>
                  <a:tile tx="6350" ty="-127000" sx="65000" sy="64000" flip="none" algn="tl"/>
                </a:blipFill>
                <a:latin typeface="Rockwell Condensed" panose="02060603050405020104"/>
              </a:rPr>
              <a:t>Key Players</a:t>
            </a:r>
            <a:endParaRPr lang="en-US" sz="1350" dirty="0">
              <a:solidFill>
                <a:srgbClr val="000000"/>
              </a:solidFill>
              <a:latin typeface="Courier New" panose="02070309020205020404" pitchFamily="49" charset="0"/>
            </a:endParaRPr>
          </a:p>
          <a:p>
            <a:pPr algn="ctr" defTabSz="342900"/>
            <a:endParaRPr lang="en-US" sz="1200" b="1" dirty="0">
              <a:solidFill>
                <a:srgbClr val="FF0000"/>
              </a:solidFill>
              <a:latin typeface="Arial" panose="020B0604020202020204" pitchFamily="34" charset="0"/>
            </a:endParaRPr>
          </a:p>
          <a:p>
            <a:pPr defTabSz="342900">
              <a:lnSpc>
                <a:spcPct val="150000"/>
              </a:lnSpc>
            </a:pPr>
            <a:r>
              <a:rPr lang="en-US" sz="1350" b="1" dirty="0">
                <a:solidFill>
                  <a:prstClr val="black"/>
                </a:solidFill>
                <a:latin typeface="Courier New" panose="02070309020205020404" pitchFamily="49" charset="0"/>
              </a:rPr>
              <a:t>•</a:t>
            </a:r>
            <a:r>
              <a:rPr lang="en-US" sz="1350" b="1" dirty="0">
                <a:solidFill>
                  <a:prstClr val="black"/>
                </a:solidFill>
                <a:latin typeface="Arial" panose="020B0604020202020204" pitchFamily="34" charset="0"/>
              </a:rPr>
              <a:t>Tippecanoe County Board of Elections &amp; Registration</a:t>
            </a: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Three-member board - 1 Dem, 1 Rep &amp; Elected Clerk</a:t>
            </a: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Clerk serves as Secretary </a:t>
            </a: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Vice-chair and chair positions are voted on at a board meeting at any time</a:t>
            </a: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Chair calls meeting &amp; sets the agenda</a:t>
            </a: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 Appoints employees of the board – 1 Dem, 1 Rep</a:t>
            </a: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Assigns employees to election and registration duties</a:t>
            </a: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Manages Election Day</a:t>
            </a: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Coding elections, printing ballots, conducting public test of voting equipment, 		  delivering machines to polling sites, mailing absentee ballots, </a:t>
            </a:r>
            <a:r>
              <a:rPr lang="en-US" sz="1350" dirty="0" err="1">
                <a:solidFill>
                  <a:prstClr val="black"/>
                </a:solidFill>
                <a:latin typeface="Arial" panose="020B0604020202020204" pitchFamily="34" charset="0"/>
              </a:rPr>
              <a:t>etc</a:t>
            </a:r>
            <a:endParaRPr lang="en-US" sz="1350" dirty="0">
              <a:solidFill>
                <a:prstClr val="black"/>
              </a:solidFill>
              <a:latin typeface="Arial" panose="020B0604020202020204" pitchFamily="34" charset="0"/>
            </a:endParaRPr>
          </a:p>
          <a:p>
            <a:pPr defTabSz="342900">
              <a:lnSpc>
                <a:spcPct val="150000"/>
              </a:lnSpc>
            </a:pPr>
            <a:r>
              <a:rPr lang="en-US" sz="1350" dirty="0">
                <a:solidFill>
                  <a:prstClr val="black"/>
                </a:solidFill>
                <a:latin typeface="Courier New" panose="02070309020205020404" pitchFamily="49" charset="0"/>
              </a:rPr>
              <a:t>	•</a:t>
            </a:r>
            <a:r>
              <a:rPr lang="en-US" sz="1350" dirty="0">
                <a:solidFill>
                  <a:prstClr val="black"/>
                </a:solidFill>
                <a:latin typeface="Arial" panose="020B0604020202020204" pitchFamily="34" charset="0"/>
              </a:rPr>
              <a:t>Conducts hearings on campaign finance, candidate challenges, and other election 	  law enforcement needs</a:t>
            </a:r>
          </a:p>
        </p:txBody>
      </p:sp>
    </p:spTree>
    <p:extLst>
      <p:ext uri="{BB962C8B-B14F-4D97-AF65-F5344CB8AC3E}">
        <p14:creationId xmlns:p14="http://schemas.microsoft.com/office/powerpoint/2010/main" val="88585383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A0E4E09-FC02-4ADC-951A-3FFA90B6FE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61F66EF4-4678-489A-90FE-966B1CEDCD51}"/>
              </a:ext>
            </a:extLst>
          </p:cNvPr>
          <p:cNvSpPr>
            <a:spLocks noGrp="1"/>
          </p:cNvSpPr>
          <p:nvPr>
            <p:ph type="title"/>
          </p:nvPr>
        </p:nvSpPr>
        <p:spPr>
          <a:xfrm>
            <a:off x="4913194" y="1371600"/>
            <a:ext cx="3690014" cy="3149037"/>
          </a:xfrm>
        </p:spPr>
        <p:txBody>
          <a:bodyPr>
            <a:normAutofit/>
          </a:bodyPr>
          <a:lstStyle/>
          <a:p>
            <a:r>
              <a:rPr lang="en-US" sz="2400" dirty="0">
                <a:solidFill>
                  <a:schemeClr val="tx1"/>
                </a:solidFill>
              </a:rPr>
              <a:t>Looking towards the future…</a:t>
            </a:r>
            <a:br>
              <a:rPr lang="en-US" sz="2400" dirty="0">
                <a:solidFill>
                  <a:schemeClr val="tx1"/>
                </a:solidFill>
              </a:rPr>
            </a:br>
            <a:r>
              <a:rPr lang="en-US" sz="2400" dirty="0">
                <a:solidFill>
                  <a:schemeClr val="tx1"/>
                </a:solidFill>
              </a:rPr>
              <a:t/>
            </a:r>
            <a:br>
              <a:rPr lang="en-US" sz="2400" dirty="0">
                <a:solidFill>
                  <a:schemeClr val="tx1"/>
                </a:solidFill>
              </a:rPr>
            </a:br>
            <a:r>
              <a:rPr lang="en-US" sz="2400" dirty="0">
                <a:solidFill>
                  <a:schemeClr val="tx1"/>
                </a:solidFill>
              </a:rPr>
              <a:t>	*listening</a:t>
            </a:r>
            <a:br>
              <a:rPr lang="en-US" sz="2400" dirty="0">
                <a:solidFill>
                  <a:schemeClr val="tx1"/>
                </a:solidFill>
              </a:rPr>
            </a:br>
            <a:r>
              <a:rPr lang="en-US" sz="2400" dirty="0">
                <a:solidFill>
                  <a:schemeClr val="tx1"/>
                </a:solidFill>
              </a:rPr>
              <a:t>	*researching</a:t>
            </a:r>
            <a:br>
              <a:rPr lang="en-US" sz="2400" dirty="0">
                <a:solidFill>
                  <a:schemeClr val="tx1"/>
                </a:solidFill>
              </a:rPr>
            </a:br>
            <a:r>
              <a:rPr lang="en-US" sz="2400" dirty="0">
                <a:solidFill>
                  <a:schemeClr val="tx1"/>
                </a:solidFill>
              </a:rPr>
              <a:t>	*budgeting</a:t>
            </a:r>
            <a:br>
              <a:rPr lang="en-US" sz="2400" dirty="0">
                <a:solidFill>
                  <a:schemeClr val="tx1"/>
                </a:solidFill>
              </a:rPr>
            </a:br>
            <a:r>
              <a:rPr lang="en-US" sz="2400" dirty="0">
                <a:solidFill>
                  <a:schemeClr val="tx1"/>
                </a:solidFill>
              </a:rPr>
              <a:t>	*planning</a:t>
            </a:r>
          </a:p>
        </p:txBody>
      </p:sp>
      <p:sp>
        <p:nvSpPr>
          <p:cNvPr id="23" name="Freeform: Shape 22">
            <a:extLst>
              <a:ext uri="{FF2B5EF4-FFF2-40B4-BE49-F238E27FC236}">
                <a16:creationId xmlns:a16="http://schemas.microsoft.com/office/drawing/2014/main" id="{9453FF84-60C1-4EA8-B49B-1B8C2D0C58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3"/>
            <a:ext cx="4394613" cy="5143498"/>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Rockwell" panose="02060603020205020403"/>
            </a:endParaRPr>
          </a:p>
        </p:txBody>
      </p:sp>
      <p:pic>
        <p:nvPicPr>
          <p:cNvPr id="5" name="Content Placeholder 4">
            <a:extLst>
              <a:ext uri="{FF2B5EF4-FFF2-40B4-BE49-F238E27FC236}">
                <a16:creationId xmlns:a16="http://schemas.microsoft.com/office/drawing/2014/main" id="{6003E4DE-3EC8-4C22-9916-7919400BAC20}"/>
              </a:ext>
            </a:extLst>
          </p:cNvPr>
          <p:cNvPicPr>
            <a:picLocks noChangeAspect="1"/>
          </p:cNvPicPr>
          <p:nvPr/>
        </p:nvPicPr>
        <p:blipFill rotWithShape="1">
          <a:blip r:embed="rId3"/>
          <a:srcRect t="10840" r="-2" b="-2"/>
          <a:stretch/>
        </p:blipFill>
        <p:spPr>
          <a:xfrm>
            <a:off x="1" y="857252"/>
            <a:ext cx="4571771" cy="5143498"/>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9" name="Content Placeholder 8">
            <a:extLst>
              <a:ext uri="{FF2B5EF4-FFF2-40B4-BE49-F238E27FC236}">
                <a16:creationId xmlns:a16="http://schemas.microsoft.com/office/drawing/2014/main" id="{862E7915-5912-47BB-ACE8-903921F46DCC}"/>
              </a:ext>
            </a:extLst>
          </p:cNvPr>
          <p:cNvSpPr>
            <a:spLocks noGrp="1"/>
          </p:cNvSpPr>
          <p:nvPr>
            <p:ph idx="1"/>
          </p:nvPr>
        </p:nvSpPr>
        <p:spPr>
          <a:xfrm>
            <a:off x="4913194" y="5197757"/>
            <a:ext cx="3690014" cy="288643"/>
          </a:xfrm>
        </p:spPr>
        <p:txBody>
          <a:bodyPr>
            <a:normAutofit lnSpcReduction="10000"/>
          </a:bodyPr>
          <a:lstStyle/>
          <a:p>
            <a:r>
              <a:rPr lang="en-US" dirty="0"/>
              <a:t>Tippecanoe County Court House</a:t>
            </a:r>
          </a:p>
        </p:txBody>
      </p:sp>
    </p:spTree>
    <p:extLst>
      <p:ext uri="{BB962C8B-B14F-4D97-AF65-F5344CB8AC3E}">
        <p14:creationId xmlns:p14="http://schemas.microsoft.com/office/powerpoint/2010/main" val="1114676500"/>
      </p:ext>
    </p:extLst>
  </p:cSld>
  <p:clrMapOvr>
    <a:overrideClrMapping bg1="dk1" tx1="lt1" bg2="dk2" tx2="lt2" accent1="accent1" accent2="accent2" accent3="accent3" accent4="accent4" accent5="accent5" accent6="accent6" hlink="hlink" folHlink="folHlink"/>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BBA09-4623-4FB6-9691-B681E476F4C8}"/>
              </a:ext>
            </a:extLst>
          </p:cNvPr>
          <p:cNvSpPr>
            <a:spLocks noGrp="1"/>
          </p:cNvSpPr>
          <p:nvPr>
            <p:ph type="title"/>
          </p:nvPr>
        </p:nvSpPr>
        <p:spPr>
          <a:xfrm>
            <a:off x="802386" y="1220724"/>
            <a:ext cx="7543800" cy="1251014"/>
          </a:xfrm>
        </p:spPr>
        <p:txBody>
          <a:bodyPr>
            <a:normAutofit/>
          </a:bodyPr>
          <a:lstStyle/>
          <a:p>
            <a:pPr algn="ctr"/>
            <a:r>
              <a:rPr lang="en-US" sz="4950" dirty="0"/>
              <a:t>Thank you</a:t>
            </a:r>
          </a:p>
        </p:txBody>
      </p:sp>
      <p:pic>
        <p:nvPicPr>
          <p:cNvPr id="5" name="Content Placeholder 4">
            <a:extLst>
              <a:ext uri="{FF2B5EF4-FFF2-40B4-BE49-F238E27FC236}">
                <a16:creationId xmlns:a16="http://schemas.microsoft.com/office/drawing/2014/main" id="{8B1883A5-9DA3-472B-99CF-205F2BB8FB14}"/>
              </a:ext>
            </a:extLst>
          </p:cNvPr>
          <p:cNvPicPr>
            <a:picLocks noGrp="1" noChangeAspect="1"/>
          </p:cNvPicPr>
          <p:nvPr>
            <p:ph idx="1"/>
          </p:nvPr>
        </p:nvPicPr>
        <p:blipFill>
          <a:blip r:embed="rId3"/>
          <a:stretch>
            <a:fillRect/>
          </a:stretch>
        </p:blipFill>
        <p:spPr>
          <a:xfrm>
            <a:off x="5279946" y="2404899"/>
            <a:ext cx="2857500" cy="1428750"/>
          </a:xfrm>
        </p:spPr>
      </p:pic>
      <p:sp>
        <p:nvSpPr>
          <p:cNvPr id="4" name="TextBox 3">
            <a:extLst>
              <a:ext uri="{FF2B5EF4-FFF2-40B4-BE49-F238E27FC236}">
                <a16:creationId xmlns:a16="http://schemas.microsoft.com/office/drawing/2014/main" id="{C353D4DE-7506-458A-9A8D-3233D9D18BC0}"/>
              </a:ext>
            </a:extLst>
          </p:cNvPr>
          <p:cNvSpPr txBox="1"/>
          <p:nvPr/>
        </p:nvSpPr>
        <p:spPr>
          <a:xfrm>
            <a:off x="797814" y="2471738"/>
            <a:ext cx="3769614" cy="1384995"/>
          </a:xfrm>
          <a:prstGeom prst="rect">
            <a:avLst/>
          </a:prstGeom>
          <a:noFill/>
        </p:spPr>
        <p:txBody>
          <a:bodyPr wrap="square" rtlCol="0">
            <a:spAutoFit/>
          </a:bodyPr>
          <a:lstStyle/>
          <a:p>
            <a:pPr defTabSz="342900"/>
            <a:r>
              <a:rPr lang="en-US" sz="2100" b="1" dirty="0">
                <a:solidFill>
                  <a:prstClr val="black"/>
                </a:solidFill>
                <a:latin typeface="Arial" panose="020B0604020202020204" pitchFamily="34" charset="0"/>
                <a:cs typeface="Arial" panose="020B0604020202020204" pitchFamily="34" charset="0"/>
              </a:rPr>
              <a:t>Julie Roush,</a:t>
            </a:r>
          </a:p>
          <a:p>
            <a:pPr defTabSz="342900"/>
            <a:r>
              <a:rPr lang="en-US" sz="2100" b="1" dirty="0">
                <a:solidFill>
                  <a:prstClr val="black"/>
                </a:solidFill>
                <a:latin typeface="Arial" panose="020B0604020202020204" pitchFamily="34" charset="0"/>
                <a:cs typeface="Arial" panose="020B0604020202020204" pitchFamily="34" charset="0"/>
              </a:rPr>
              <a:t>Tippecanoe County Clerk</a:t>
            </a:r>
          </a:p>
          <a:p>
            <a:pPr defTabSz="342900"/>
            <a:r>
              <a:rPr lang="en-US" sz="2100" b="1" dirty="0">
                <a:solidFill>
                  <a:prstClr val="black"/>
                </a:solidFill>
                <a:latin typeface="Arial" panose="020B0604020202020204" pitchFamily="34" charset="0"/>
                <a:cs typeface="Arial" panose="020B0604020202020204" pitchFamily="34" charset="0"/>
              </a:rPr>
              <a:t>765-423-9724</a:t>
            </a:r>
          </a:p>
          <a:p>
            <a:pPr defTabSz="342900"/>
            <a:r>
              <a:rPr lang="en-US" sz="2100" b="1" dirty="0">
                <a:solidFill>
                  <a:prstClr val="black"/>
                </a:solidFill>
                <a:latin typeface="Arial" panose="020B0604020202020204" pitchFamily="34" charset="0"/>
                <a:cs typeface="Arial" panose="020B0604020202020204" pitchFamily="34" charset="0"/>
              </a:rPr>
              <a:t>jroush@Tippecanoe.in.gov</a:t>
            </a:r>
          </a:p>
        </p:txBody>
      </p:sp>
      <p:pic>
        <p:nvPicPr>
          <p:cNvPr id="6" name="Picture 5">
            <a:extLst>
              <a:ext uri="{FF2B5EF4-FFF2-40B4-BE49-F238E27FC236}">
                <a16:creationId xmlns:a16="http://schemas.microsoft.com/office/drawing/2014/main" id="{DACB57A3-B619-4C3E-B69F-37E12152C755}"/>
              </a:ext>
            </a:extLst>
          </p:cNvPr>
          <p:cNvPicPr>
            <a:picLocks noChangeAspect="1"/>
          </p:cNvPicPr>
          <p:nvPr/>
        </p:nvPicPr>
        <p:blipFill>
          <a:blip r:embed="rId4"/>
          <a:stretch>
            <a:fillRect/>
          </a:stretch>
        </p:blipFill>
        <p:spPr>
          <a:xfrm>
            <a:off x="3618926" y="3937229"/>
            <a:ext cx="1910721" cy="1877977"/>
          </a:xfrm>
          <a:prstGeom prst="rect">
            <a:avLst/>
          </a:prstGeom>
        </p:spPr>
      </p:pic>
    </p:spTree>
    <p:extLst>
      <p:ext uri="{BB962C8B-B14F-4D97-AF65-F5344CB8AC3E}">
        <p14:creationId xmlns:p14="http://schemas.microsoft.com/office/powerpoint/2010/main" val="555790578"/>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a:xfrm>
            <a:off x="209005" y="2062553"/>
            <a:ext cx="8673737" cy="3785652"/>
          </a:xfrm>
        </p:spPr>
        <p:txBody>
          <a:bodyPr>
            <a:spAutoFit/>
          </a:bodyPr>
          <a:lstStyle/>
          <a:p>
            <a:pPr>
              <a:lnSpc>
                <a:spcPct val="100000"/>
              </a:lnSpc>
              <a:spcBef>
                <a:spcPts val="0"/>
              </a:spcBef>
            </a:pPr>
            <a:r>
              <a:rPr lang="en-US" sz="1600" dirty="0" smtClean="0"/>
              <a:t>History of Voting: </a:t>
            </a:r>
            <a:r>
              <a:rPr lang="en-US" sz="1600" dirty="0">
                <a:hlinkClick r:id="rId2"/>
              </a:rPr>
              <a:t>https://www.sos.wa.gov/_assets/elections/history-of-voting-in-america-timeline.pdf</a:t>
            </a:r>
            <a:endParaRPr lang="en-US" sz="1600" dirty="0" smtClean="0"/>
          </a:p>
          <a:p>
            <a:pPr>
              <a:lnSpc>
                <a:spcPct val="100000"/>
              </a:lnSpc>
              <a:spcBef>
                <a:spcPts val="0"/>
              </a:spcBef>
            </a:pPr>
            <a:r>
              <a:rPr lang="en-US" sz="1600" dirty="0" err="1" smtClean="0"/>
              <a:t>VoteSmart</a:t>
            </a:r>
            <a:r>
              <a:rPr lang="en-US" sz="1600" dirty="0" smtClean="0"/>
              <a:t>: </a:t>
            </a:r>
            <a:r>
              <a:rPr lang="en-US" sz="1600" dirty="0" err="1" smtClean="0"/>
              <a:t>Gov</a:t>
            </a:r>
            <a:r>
              <a:rPr lang="en-US" sz="1600" dirty="0" smtClean="0"/>
              <a:t> 101: </a:t>
            </a:r>
            <a:r>
              <a:rPr lang="en-US" sz="1600" dirty="0">
                <a:hlinkClick r:id="rId2"/>
              </a:rPr>
              <a:t>https://www.sos.wa.gov/_</a:t>
            </a:r>
            <a:r>
              <a:rPr lang="en-US" sz="1600" dirty="0" smtClean="0">
                <a:hlinkClick r:id="rId2"/>
              </a:rPr>
              <a:t>assets/elections/history-of-voting-in-america-timeline.pdf</a:t>
            </a:r>
            <a:r>
              <a:rPr lang="en-US" sz="1600" dirty="0"/>
              <a:t> </a:t>
            </a:r>
            <a:endParaRPr lang="en-US" sz="1600" dirty="0" smtClean="0"/>
          </a:p>
          <a:p>
            <a:pPr>
              <a:lnSpc>
                <a:spcPct val="100000"/>
              </a:lnSpc>
              <a:spcBef>
                <a:spcPts val="0"/>
              </a:spcBef>
            </a:pPr>
            <a:r>
              <a:rPr lang="en-US" sz="1600" dirty="0" smtClean="0"/>
              <a:t>National Archives: Electoral College</a:t>
            </a:r>
          </a:p>
          <a:p>
            <a:pPr>
              <a:lnSpc>
                <a:spcPct val="100000"/>
              </a:lnSpc>
              <a:spcBef>
                <a:spcPts val="0"/>
              </a:spcBef>
            </a:pPr>
            <a:r>
              <a:rPr lang="en-US" sz="1600" dirty="0" smtClean="0">
                <a:hlinkClick r:id="rId3"/>
              </a:rPr>
              <a:t>https</a:t>
            </a:r>
            <a:r>
              <a:rPr lang="en-US" sz="1600" dirty="0">
                <a:hlinkClick r:id="rId3"/>
              </a:rPr>
              <a:t>://</a:t>
            </a:r>
            <a:r>
              <a:rPr lang="en-US" sz="1600" dirty="0" smtClean="0">
                <a:hlinkClick r:id="rId3"/>
              </a:rPr>
              <a:t>www.archives.gov/electoral-college/history#whyec</a:t>
            </a:r>
            <a:endParaRPr lang="en-US" sz="1600" dirty="0" smtClean="0"/>
          </a:p>
          <a:p>
            <a:pPr>
              <a:lnSpc>
                <a:spcPct val="100000"/>
              </a:lnSpc>
              <a:spcBef>
                <a:spcPts val="0"/>
              </a:spcBef>
            </a:pPr>
            <a:r>
              <a:rPr lang="en-US" sz="1600" dirty="0" smtClean="0"/>
              <a:t>Indiana Sec. of State: </a:t>
            </a:r>
            <a:r>
              <a:rPr lang="en-US" sz="1600" dirty="0">
                <a:hlinkClick r:id="rId4"/>
              </a:rPr>
              <a:t>https://</a:t>
            </a:r>
            <a:r>
              <a:rPr lang="en-US" sz="1600" dirty="0" smtClean="0">
                <a:hlinkClick r:id="rId4"/>
              </a:rPr>
              <a:t>www.in.gov/sos/elections/2403.htm</a:t>
            </a:r>
            <a:endParaRPr lang="en-US" sz="1600" dirty="0" smtClean="0"/>
          </a:p>
          <a:p>
            <a:pPr>
              <a:lnSpc>
                <a:spcPct val="100000"/>
              </a:lnSpc>
              <a:spcBef>
                <a:spcPts val="0"/>
              </a:spcBef>
            </a:pPr>
            <a:r>
              <a:rPr lang="en-US" sz="1600" dirty="0" smtClean="0"/>
              <a:t>Indiana Election Administrators Manual: </a:t>
            </a:r>
            <a:r>
              <a:rPr lang="en-US" sz="1600" dirty="0" smtClean="0">
                <a:hlinkClick r:id="rId5"/>
              </a:rPr>
              <a:t>https</a:t>
            </a:r>
            <a:r>
              <a:rPr lang="en-US" sz="1600" dirty="0">
                <a:hlinkClick r:id="rId5"/>
              </a:rPr>
              <a:t>://</a:t>
            </a:r>
            <a:r>
              <a:rPr lang="en-US" sz="1600" dirty="0" smtClean="0">
                <a:hlinkClick r:id="rId5"/>
              </a:rPr>
              <a:t>www.in.gov/sos/elections/files/2019%20Election%20Administrator%27s%20Manual.Final.pdf</a:t>
            </a:r>
            <a:endParaRPr lang="en-US" sz="1600" dirty="0" smtClean="0"/>
          </a:p>
          <a:p>
            <a:pPr>
              <a:lnSpc>
                <a:spcPct val="100000"/>
              </a:lnSpc>
              <a:spcBef>
                <a:spcPts val="0"/>
              </a:spcBef>
            </a:pPr>
            <a:r>
              <a:rPr lang="en-US" sz="1600" dirty="0" smtClean="0"/>
              <a:t>Indiana Election Laws (IN Code): </a:t>
            </a:r>
            <a:r>
              <a:rPr lang="en-US" sz="1600" dirty="0">
                <a:hlinkClick r:id="rId6"/>
              </a:rPr>
              <a:t>http://</a:t>
            </a:r>
            <a:r>
              <a:rPr lang="en-US" sz="1600" dirty="0" smtClean="0">
                <a:hlinkClick r:id="rId6"/>
              </a:rPr>
              <a:t>iga.in.gov/legislative/laws/2019/ic/titles/003</a:t>
            </a:r>
            <a:endParaRPr lang="en-US" sz="1600" dirty="0" smtClean="0"/>
          </a:p>
          <a:p>
            <a:pPr>
              <a:lnSpc>
                <a:spcPct val="100000"/>
              </a:lnSpc>
              <a:spcBef>
                <a:spcPts val="0"/>
              </a:spcBef>
            </a:pPr>
            <a:r>
              <a:rPr lang="en-US" sz="1600" dirty="0" smtClean="0"/>
              <a:t>National </a:t>
            </a:r>
            <a:r>
              <a:rPr lang="en-US" sz="1600" dirty="0" err="1" smtClean="0"/>
              <a:t>Archices</a:t>
            </a:r>
            <a:r>
              <a:rPr lang="en-US" sz="1600" dirty="0" smtClean="0"/>
              <a:t>: Electoral College: </a:t>
            </a:r>
            <a:r>
              <a:rPr lang="en-US" sz="1600" dirty="0" smtClean="0">
                <a:hlinkClick r:id="rId7"/>
              </a:rPr>
              <a:t>https</a:t>
            </a:r>
            <a:r>
              <a:rPr lang="en-US" sz="1600" dirty="0">
                <a:hlinkClick r:id="rId7"/>
              </a:rPr>
              <a:t>://</a:t>
            </a:r>
            <a:r>
              <a:rPr lang="en-US" sz="1600" dirty="0" smtClean="0">
                <a:hlinkClick r:id="rId7"/>
              </a:rPr>
              <a:t>www.archives.gov/electoral-college</a:t>
            </a:r>
            <a:endParaRPr lang="en-US" sz="1600" dirty="0" smtClean="0"/>
          </a:p>
          <a:p>
            <a:pPr>
              <a:lnSpc>
                <a:spcPct val="100000"/>
              </a:lnSpc>
              <a:spcBef>
                <a:spcPts val="0"/>
              </a:spcBef>
            </a:pPr>
            <a:r>
              <a:rPr lang="en-US" sz="1600" dirty="0" smtClean="0"/>
              <a:t>2020 Electoral College Interactive Map: </a:t>
            </a:r>
            <a:r>
              <a:rPr lang="en-US" sz="1600" dirty="0">
                <a:hlinkClick r:id="rId8"/>
              </a:rPr>
              <a:t>https://www.270towin.com</a:t>
            </a:r>
            <a:r>
              <a:rPr lang="en-US" sz="1600" dirty="0" smtClean="0">
                <a:hlinkClick r:id="rId8"/>
              </a:rPr>
              <a:t>/</a:t>
            </a:r>
            <a:endParaRPr lang="en-US" sz="1600" dirty="0" smtClean="0"/>
          </a:p>
          <a:p>
            <a:pPr>
              <a:lnSpc>
                <a:spcPct val="100000"/>
              </a:lnSpc>
              <a:spcBef>
                <a:spcPts val="0"/>
              </a:spcBef>
            </a:pPr>
            <a:r>
              <a:rPr lang="en-US" sz="1600" dirty="0" err="1" smtClean="0"/>
              <a:t>InfoPlease</a:t>
            </a:r>
            <a:r>
              <a:rPr lang="en-US" sz="1600" dirty="0" smtClean="0"/>
              <a:t> History of Voting Rights: </a:t>
            </a:r>
            <a:r>
              <a:rPr lang="en-US" sz="1600" dirty="0">
                <a:hlinkClick r:id="rId9"/>
              </a:rPr>
              <a:t>https://www.infoplease.com/history/us/us-voting-rights</a:t>
            </a:r>
            <a:endParaRPr lang="en-US" sz="1600" dirty="0"/>
          </a:p>
        </p:txBody>
      </p:sp>
    </p:spTree>
    <p:extLst>
      <p:ext uri="{BB962C8B-B14F-4D97-AF65-F5344CB8AC3E}">
        <p14:creationId xmlns:p14="http://schemas.microsoft.com/office/powerpoint/2010/main" val="34372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First election in the Colonies?</a:t>
            </a:r>
            <a:endParaRPr lang="en-US" dirty="0"/>
          </a:p>
        </p:txBody>
      </p:sp>
      <p:sp>
        <p:nvSpPr>
          <p:cNvPr id="3" name="Content Placeholder 2"/>
          <p:cNvSpPr>
            <a:spLocks noGrp="1"/>
          </p:cNvSpPr>
          <p:nvPr>
            <p:ph idx="1"/>
          </p:nvPr>
        </p:nvSpPr>
        <p:spPr>
          <a:xfrm>
            <a:off x="531639" y="2272938"/>
            <a:ext cx="4027298" cy="4284617"/>
          </a:xfrm>
        </p:spPr>
        <p:txBody>
          <a:bodyPr>
            <a:normAutofit fontScale="92500" lnSpcReduction="10000"/>
          </a:bodyPr>
          <a:lstStyle/>
          <a:p>
            <a:r>
              <a:rPr lang="en-US" sz="2800" dirty="0" smtClean="0"/>
              <a:t>Jamestown: April 1607</a:t>
            </a:r>
          </a:p>
          <a:p>
            <a:r>
              <a:rPr lang="en-US" sz="2800" dirty="0" smtClean="0"/>
              <a:t>105 colonists unsealed a box with a secret list of 7 men picked in England to be the Council</a:t>
            </a:r>
          </a:p>
          <a:p>
            <a:pPr lvl="1"/>
            <a:r>
              <a:rPr lang="en-US" sz="2400" dirty="0" smtClean="0"/>
              <a:t>John Smith was denied his seat on suspicion of a mutiny</a:t>
            </a:r>
          </a:p>
          <a:p>
            <a:r>
              <a:rPr lang="en-US" sz="2800" dirty="0" smtClean="0"/>
              <a:t>6 votes cast….”t</a:t>
            </a:r>
            <a:r>
              <a:rPr lang="en-US" dirty="0" smtClean="0"/>
              <a:t>he </a:t>
            </a:r>
            <a:r>
              <a:rPr lang="en-US" dirty="0" err="1"/>
              <a:t>Counsell</a:t>
            </a:r>
            <a:r>
              <a:rPr lang="en-US" dirty="0"/>
              <a:t> was </a:t>
            </a:r>
            <a:r>
              <a:rPr lang="en-US" dirty="0" err="1"/>
              <a:t>sworne</a:t>
            </a:r>
            <a:r>
              <a:rPr lang="en-US" dirty="0"/>
              <a:t>, the President elected, which for that </a:t>
            </a:r>
            <a:r>
              <a:rPr lang="en-US" dirty="0" err="1"/>
              <a:t>yeare</a:t>
            </a:r>
            <a:r>
              <a:rPr lang="en-US" dirty="0"/>
              <a:t> was </a:t>
            </a:r>
            <a:r>
              <a:rPr lang="en-US" dirty="0" err="1"/>
              <a:t>Maister</a:t>
            </a:r>
            <a:r>
              <a:rPr lang="en-US" dirty="0"/>
              <a:t> Edw. Maria Wingfield."</a:t>
            </a:r>
            <a:endParaRPr lang="en-US" sz="2800" dirty="0" smtClean="0"/>
          </a:p>
          <a:p>
            <a:endParaRPr lang="en-US" sz="2400" dirty="0">
              <a:sym typeface="Wingdings" panose="05000000000000000000" pitchFamily="2" charset="2"/>
            </a:endParaRPr>
          </a:p>
        </p:txBody>
      </p:sp>
      <p:pic>
        <p:nvPicPr>
          <p:cNvPr id="5" name="Picture 4"/>
          <p:cNvPicPr>
            <a:picLocks noChangeAspect="1"/>
          </p:cNvPicPr>
          <p:nvPr/>
        </p:nvPicPr>
        <p:blipFill>
          <a:blip r:embed="rId2"/>
          <a:stretch>
            <a:fillRect/>
          </a:stretch>
        </p:blipFill>
        <p:spPr>
          <a:xfrm>
            <a:off x="4758277" y="2272938"/>
            <a:ext cx="4343622" cy="3082833"/>
          </a:xfrm>
          <a:prstGeom prst="rect">
            <a:avLst/>
          </a:prstGeom>
        </p:spPr>
      </p:pic>
    </p:spTree>
    <p:extLst>
      <p:ext uri="{BB962C8B-B14F-4D97-AF65-F5344CB8AC3E}">
        <p14:creationId xmlns:p14="http://schemas.microsoft.com/office/powerpoint/2010/main" val="86558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3"/>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p:txBody>
          <a:bodyPr>
            <a:normAutofit/>
          </a:bodyPr>
          <a:lstStyle/>
          <a:p>
            <a:r>
              <a:rPr lang="en-US" sz="2800" dirty="0"/>
              <a:t>"The history of voting in the United States has not been characterized by a smooth and inexorable progress toward universal political participation. It has instead been much messier, littered with periods of both expansion and retraction of the franchise with respect to many groups of potential voters</a:t>
            </a:r>
            <a:r>
              <a:rPr lang="en-US" sz="2800" dirty="0" smtClean="0"/>
              <a:t>.“ </a:t>
            </a:r>
            <a:r>
              <a:rPr lang="en-US" sz="2800" dirty="0" smtClean="0">
                <a:solidFill>
                  <a:srgbClr val="FFC000"/>
                </a:solidFill>
              </a:rPr>
              <a:t>(Grant Hayden)</a:t>
            </a:r>
            <a:endParaRPr lang="en-US" sz="2800" dirty="0">
              <a:solidFill>
                <a:srgbClr val="FFC000"/>
              </a:solidFill>
            </a:endParaRPr>
          </a:p>
        </p:txBody>
      </p:sp>
    </p:spTree>
    <p:extLst>
      <p:ext uri="{BB962C8B-B14F-4D97-AF65-F5344CB8AC3E}">
        <p14:creationId xmlns:p14="http://schemas.microsoft.com/office/powerpoint/2010/main" val="701681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2090056"/>
            <a:ext cx="7918269" cy="4153989"/>
          </a:xfrm>
        </p:spPr>
        <p:txBody>
          <a:bodyPr>
            <a:noAutofit/>
          </a:bodyPr>
          <a:lstStyle/>
          <a:p>
            <a:r>
              <a:rPr lang="en-US" sz="2800" dirty="0" smtClean="0"/>
              <a:t>The first elected representative assembly was at Jamestown in 1619</a:t>
            </a:r>
          </a:p>
          <a:p>
            <a:pPr lvl="1"/>
            <a:r>
              <a:rPr lang="en-US" sz="2400" dirty="0" smtClean="0">
                <a:solidFill>
                  <a:srgbClr val="FFC000"/>
                </a:solidFill>
              </a:rPr>
              <a:t>House of Burgesses</a:t>
            </a:r>
            <a:r>
              <a:rPr lang="en-US" sz="2400" dirty="0" smtClean="0"/>
              <a:t>: 42 representatives from Virginia’s 21 plantations.</a:t>
            </a:r>
          </a:p>
          <a:p>
            <a:r>
              <a:rPr lang="en-US" sz="2800" dirty="0"/>
              <a:t>R</a:t>
            </a:r>
            <a:r>
              <a:rPr lang="en-US" sz="2800" dirty="0" smtClean="0"/>
              <a:t>epresentative </a:t>
            </a:r>
            <a:r>
              <a:rPr lang="en-US" sz="2800" dirty="0"/>
              <a:t>government </a:t>
            </a:r>
            <a:r>
              <a:rPr lang="en-US" sz="2800" dirty="0" smtClean="0"/>
              <a:t>became a </a:t>
            </a:r>
            <a:r>
              <a:rPr lang="en-US" sz="2800" dirty="0"/>
              <a:t>tradition in the thirteen </a:t>
            </a:r>
            <a:r>
              <a:rPr lang="en-US" sz="2800" dirty="0" smtClean="0"/>
              <a:t>colonies… </a:t>
            </a:r>
          </a:p>
          <a:p>
            <a:r>
              <a:rPr lang="en-US" sz="2800" dirty="0" smtClean="0"/>
              <a:t>Voting </a:t>
            </a:r>
            <a:r>
              <a:rPr lang="en-US" sz="2800" dirty="0"/>
              <a:t>was commonplace, though not uniform. </a:t>
            </a:r>
            <a:endParaRPr lang="en-US" sz="2800" dirty="0" smtClean="0"/>
          </a:p>
          <a:p>
            <a:pPr lvl="1"/>
            <a:r>
              <a:rPr lang="en-US" sz="2400" dirty="0" smtClean="0"/>
              <a:t>Each </a:t>
            </a:r>
            <a:r>
              <a:rPr lang="en-US" sz="2400" dirty="0"/>
              <a:t>colony pursued its </a:t>
            </a:r>
            <a:r>
              <a:rPr lang="en-US" sz="2400" dirty="0" smtClean="0"/>
              <a:t>own methods</a:t>
            </a:r>
            <a:r>
              <a:rPr lang="en-US" sz="2400" dirty="0"/>
              <a:t>, policies, restrictions, and exceptions. </a:t>
            </a:r>
          </a:p>
        </p:txBody>
      </p:sp>
    </p:spTree>
    <p:extLst>
      <p:ext uri="{BB962C8B-B14F-4D97-AF65-F5344CB8AC3E}">
        <p14:creationId xmlns:p14="http://schemas.microsoft.com/office/powerpoint/2010/main" val="1691791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2090057"/>
            <a:ext cx="8127274" cy="3846132"/>
          </a:xfrm>
        </p:spPr>
        <p:txBody>
          <a:bodyPr>
            <a:noAutofit/>
          </a:bodyPr>
          <a:lstStyle/>
          <a:p>
            <a:r>
              <a:rPr lang="en-US" sz="2800" dirty="0" smtClean="0"/>
              <a:t>The </a:t>
            </a:r>
            <a:r>
              <a:rPr lang="en-US" sz="2800" dirty="0"/>
              <a:t>right to vote in colonial America was </a:t>
            </a:r>
            <a:r>
              <a:rPr lang="en-US" sz="2800" u="sng" dirty="0" smtClean="0"/>
              <a:t>narrower</a:t>
            </a:r>
            <a:r>
              <a:rPr lang="en-US" sz="2800" dirty="0" smtClean="0"/>
              <a:t>, </a:t>
            </a:r>
            <a:r>
              <a:rPr lang="en-US" sz="2800" dirty="0"/>
              <a:t>and there were </a:t>
            </a:r>
            <a:r>
              <a:rPr lang="en-US" sz="2800" u="sng" dirty="0"/>
              <a:t>fewer</a:t>
            </a:r>
            <a:r>
              <a:rPr lang="en-US" sz="2800" dirty="0"/>
              <a:t> </a:t>
            </a:r>
            <a:r>
              <a:rPr lang="en-US" sz="2800" dirty="0" smtClean="0"/>
              <a:t>elections.</a:t>
            </a:r>
          </a:p>
          <a:p>
            <a:pPr lvl="1"/>
            <a:r>
              <a:rPr lang="en-US" sz="2400" dirty="0" smtClean="0"/>
              <a:t>white</a:t>
            </a:r>
            <a:r>
              <a:rPr lang="en-US" sz="2400" dirty="0"/>
              <a:t>, male property owners </a:t>
            </a:r>
            <a:r>
              <a:rPr lang="en-US" sz="2400" dirty="0" smtClean="0"/>
              <a:t>21 </a:t>
            </a:r>
            <a:r>
              <a:rPr lang="en-US" sz="2400" dirty="0"/>
              <a:t>or older could </a:t>
            </a:r>
            <a:r>
              <a:rPr lang="en-US" sz="2400" dirty="0" smtClean="0"/>
              <a:t>vote.</a:t>
            </a:r>
          </a:p>
          <a:p>
            <a:pPr lvl="1"/>
            <a:r>
              <a:rPr lang="en-US" sz="2400" dirty="0" smtClean="0"/>
              <a:t>Colonists did not vote for Governor, Justice of the Peace, Sheriff, Coroner, or Town Clerk</a:t>
            </a:r>
          </a:p>
          <a:p>
            <a:r>
              <a:rPr lang="en-US" sz="2800" dirty="0"/>
              <a:t>At its birth, the </a:t>
            </a:r>
            <a:r>
              <a:rPr lang="en-US" sz="2800" dirty="0" smtClean="0"/>
              <a:t>US was </a:t>
            </a:r>
            <a:r>
              <a:rPr lang="en-US" sz="2800" dirty="0"/>
              <a:t>not a democratic nation—far from it. </a:t>
            </a:r>
            <a:endParaRPr lang="en-US" sz="2800" dirty="0" smtClean="0"/>
          </a:p>
          <a:p>
            <a:r>
              <a:rPr lang="en-US" sz="2800" dirty="0" smtClean="0"/>
              <a:t>For some, "</a:t>
            </a:r>
            <a:r>
              <a:rPr lang="en-US" sz="2800" dirty="0"/>
              <a:t>democracy" had pejorative overtones, summoning up images of disorder, government by the unfit, even </a:t>
            </a:r>
            <a:r>
              <a:rPr lang="en-US" sz="2800" u="sng" dirty="0"/>
              <a:t>mob rule</a:t>
            </a:r>
            <a:r>
              <a:rPr lang="en-US" sz="2800" dirty="0"/>
              <a:t>. </a:t>
            </a:r>
            <a:endParaRPr lang="en-US" sz="2800" dirty="0" smtClean="0"/>
          </a:p>
        </p:txBody>
      </p:sp>
    </p:spTree>
    <p:extLst>
      <p:ext uri="{BB962C8B-B14F-4D97-AF65-F5344CB8AC3E}">
        <p14:creationId xmlns:p14="http://schemas.microsoft.com/office/powerpoint/2010/main" val="1371041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2090057"/>
            <a:ext cx="8127274" cy="4532812"/>
          </a:xfrm>
        </p:spPr>
        <p:txBody>
          <a:bodyPr>
            <a:noAutofit/>
          </a:bodyPr>
          <a:lstStyle/>
          <a:p>
            <a:r>
              <a:rPr lang="en-US" sz="2800" dirty="0" smtClean="0">
                <a:solidFill>
                  <a:srgbClr val="FFC000"/>
                </a:solidFill>
              </a:rPr>
              <a:t>John Adams (1776): </a:t>
            </a:r>
          </a:p>
          <a:p>
            <a:r>
              <a:rPr lang="en-US" dirty="0" smtClean="0"/>
              <a:t>“Depend </a:t>
            </a:r>
            <a:r>
              <a:rPr lang="en-US" dirty="0"/>
              <a:t>upon it, Sir, it is dangerous to open so fruitful a source of controversy </a:t>
            </a:r>
            <a:r>
              <a:rPr lang="en-US" dirty="0" smtClean="0"/>
              <a:t>as attempting </a:t>
            </a:r>
            <a:r>
              <a:rPr lang="en-US" dirty="0"/>
              <a:t>to alter the qualifications of voters; there will be no end to it. New claims will arise; </a:t>
            </a:r>
            <a:r>
              <a:rPr lang="en-US" b="1" i="1" dirty="0"/>
              <a:t>women will demand the vote; lads from 12 to 21 will think their rights not enough attended to</a:t>
            </a:r>
            <a:r>
              <a:rPr lang="en-US" dirty="0"/>
              <a:t>; and every man who has not a farthing, will demand an equal voice with any other, in all acts of state. It tends to confound and destroy all distinctions, and prostrate all ranks to one common level</a:t>
            </a:r>
            <a:r>
              <a:rPr lang="en-US" dirty="0" smtClean="0"/>
              <a:t>.” (</a:t>
            </a:r>
            <a:r>
              <a:rPr lang="en-US" i="1" dirty="0" smtClean="0"/>
              <a:t>emphasis added</a:t>
            </a:r>
            <a:r>
              <a:rPr lang="en-US" dirty="0" smtClean="0"/>
              <a:t>)</a:t>
            </a:r>
            <a:endParaRPr lang="en-US" sz="2800" dirty="0"/>
          </a:p>
        </p:txBody>
      </p:sp>
    </p:spTree>
    <p:extLst>
      <p:ext uri="{BB962C8B-B14F-4D97-AF65-F5344CB8AC3E}">
        <p14:creationId xmlns:p14="http://schemas.microsoft.com/office/powerpoint/2010/main" val="2371304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352697" y="1834166"/>
            <a:ext cx="8686799" cy="4788703"/>
          </a:xfrm>
        </p:spPr>
        <p:txBody>
          <a:bodyPr>
            <a:noAutofit/>
          </a:bodyPr>
          <a:lstStyle/>
          <a:p>
            <a:r>
              <a:rPr lang="en-US" sz="2800" dirty="0" smtClean="0">
                <a:solidFill>
                  <a:srgbClr val="FFC000"/>
                </a:solidFill>
              </a:rPr>
              <a:t>Property Requirements:</a:t>
            </a:r>
          </a:p>
          <a:p>
            <a:pPr lvl="1"/>
            <a:r>
              <a:rPr lang="en-US" sz="2200" dirty="0"/>
              <a:t>R</a:t>
            </a:r>
            <a:r>
              <a:rPr lang="en-US" sz="2200" dirty="0" smtClean="0"/>
              <a:t>equired </a:t>
            </a:r>
            <a:r>
              <a:rPr lang="en-US" sz="2200" dirty="0"/>
              <a:t>a voter to own a certain amount of land or land of a specified </a:t>
            </a:r>
            <a:r>
              <a:rPr lang="en-US" sz="2200" dirty="0" smtClean="0"/>
              <a:t>value, or </a:t>
            </a:r>
            <a:r>
              <a:rPr lang="en-US" sz="2200" dirty="0"/>
              <a:t>payment of a certain amount of taxes. </a:t>
            </a:r>
            <a:endParaRPr lang="en-US" sz="2200" dirty="0" smtClean="0"/>
          </a:p>
          <a:p>
            <a:pPr lvl="2"/>
            <a:r>
              <a:rPr lang="en-US" sz="2400" dirty="0" smtClean="0">
                <a:solidFill>
                  <a:srgbClr val="FFC000"/>
                </a:solidFill>
              </a:rPr>
              <a:t>NOTE</a:t>
            </a:r>
            <a:r>
              <a:rPr lang="en-US" sz="2400" dirty="0"/>
              <a:t>: avg. income of free farmer in 1760: 25</a:t>
            </a:r>
            <a:r>
              <a:rPr lang="en-US" sz="2400" dirty="0" smtClean="0"/>
              <a:t>£</a:t>
            </a:r>
          </a:p>
          <a:p>
            <a:pPr lvl="1"/>
            <a:r>
              <a:rPr lang="en-US" sz="2200" dirty="0" smtClean="0">
                <a:solidFill>
                  <a:srgbClr val="FFC000"/>
                </a:solidFill>
              </a:rPr>
              <a:t>1763: </a:t>
            </a:r>
            <a:r>
              <a:rPr lang="en-US" sz="2200" u="sng" dirty="0" smtClean="0"/>
              <a:t>Delaware</a:t>
            </a:r>
            <a:r>
              <a:rPr lang="en-US" sz="2200" dirty="0" smtClean="0"/>
              <a:t>--fifty </a:t>
            </a:r>
            <a:r>
              <a:rPr lang="en-US" sz="2200" dirty="0"/>
              <a:t>acres of land or property worth £40. </a:t>
            </a:r>
            <a:r>
              <a:rPr lang="en-US" sz="2200" u="sng" dirty="0" smtClean="0"/>
              <a:t>Connecticut</a:t>
            </a:r>
            <a:r>
              <a:rPr lang="en-US" sz="2200" dirty="0" smtClean="0"/>
              <a:t>--land </a:t>
            </a:r>
            <a:r>
              <a:rPr lang="en-US" sz="2200" dirty="0"/>
              <a:t>worth an annual rent of £2 or livestock worth £40</a:t>
            </a:r>
            <a:r>
              <a:rPr lang="en-US" sz="2200" dirty="0" smtClean="0"/>
              <a:t>. </a:t>
            </a:r>
          </a:p>
          <a:p>
            <a:pPr lvl="1"/>
            <a:r>
              <a:rPr lang="en-US" sz="2600" dirty="0" smtClean="0">
                <a:solidFill>
                  <a:srgbClr val="FFC000"/>
                </a:solidFill>
              </a:rPr>
              <a:t>WHY?</a:t>
            </a:r>
          </a:p>
          <a:p>
            <a:pPr lvl="1"/>
            <a:r>
              <a:rPr lang="en-US" sz="2200" dirty="0" smtClean="0"/>
              <a:t>“to </a:t>
            </a:r>
            <a:r>
              <a:rPr lang="en-US" sz="2200" dirty="0"/>
              <a:t>exclude such persons as are in so mean a situation that they are esteemed to </a:t>
            </a:r>
            <a:r>
              <a:rPr lang="en-US" sz="2200" u="sng" dirty="0"/>
              <a:t>have no will of their own</a:t>
            </a:r>
            <a:r>
              <a:rPr lang="en-US" sz="2200" dirty="0"/>
              <a:t>. If these persons had votes, they would be tempted to dispose of them under some undue influence or other. This would give a great, an artful, or a wealthy man, a larger share in elections than is consistent with general liberty</a:t>
            </a:r>
            <a:r>
              <a:rPr lang="en-US" sz="2200" dirty="0" smtClean="0"/>
              <a:t>.” (</a:t>
            </a:r>
            <a:r>
              <a:rPr lang="en-US" sz="2200" dirty="0" smtClean="0">
                <a:solidFill>
                  <a:srgbClr val="FFC000"/>
                </a:solidFill>
              </a:rPr>
              <a:t>William Blackstone</a:t>
            </a:r>
            <a:r>
              <a:rPr lang="en-US" sz="2200" dirty="0" smtClean="0"/>
              <a:t>)</a:t>
            </a:r>
            <a:endParaRPr lang="en-US" sz="2200" dirty="0"/>
          </a:p>
        </p:txBody>
      </p:sp>
    </p:spTree>
    <p:extLst>
      <p:ext uri="{BB962C8B-B14F-4D97-AF65-F5344CB8AC3E}">
        <p14:creationId xmlns:p14="http://schemas.microsoft.com/office/powerpoint/2010/main" val="184911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1959429"/>
            <a:ext cx="8270966" cy="4663440"/>
          </a:xfrm>
        </p:spPr>
        <p:txBody>
          <a:bodyPr>
            <a:noAutofit/>
          </a:bodyPr>
          <a:lstStyle/>
          <a:p>
            <a:r>
              <a:rPr lang="en-US" sz="2800" dirty="0" smtClean="0">
                <a:solidFill>
                  <a:srgbClr val="FFC000"/>
                </a:solidFill>
              </a:rPr>
              <a:t>Property Requirements:</a:t>
            </a:r>
          </a:p>
          <a:p>
            <a:endParaRPr lang="en-US" sz="2800" dirty="0" smtClean="0">
              <a:solidFill>
                <a:srgbClr val="FFC000"/>
              </a:solidFill>
            </a:endParaRPr>
          </a:p>
        </p:txBody>
      </p:sp>
      <p:pic>
        <p:nvPicPr>
          <p:cNvPr id="3" name="Picture 2"/>
          <p:cNvPicPr>
            <a:picLocks noChangeAspect="1"/>
          </p:cNvPicPr>
          <p:nvPr/>
        </p:nvPicPr>
        <p:blipFill>
          <a:blip r:embed="rId2"/>
          <a:stretch>
            <a:fillRect/>
          </a:stretch>
        </p:blipFill>
        <p:spPr>
          <a:xfrm>
            <a:off x="0" y="349623"/>
            <a:ext cx="9199639" cy="5802983"/>
          </a:xfrm>
          <a:prstGeom prst="rect">
            <a:avLst/>
          </a:prstGeom>
        </p:spPr>
      </p:pic>
      <p:sp>
        <p:nvSpPr>
          <p:cNvPr id="4" name="Rectangle 3"/>
          <p:cNvSpPr/>
          <p:nvPr/>
        </p:nvSpPr>
        <p:spPr>
          <a:xfrm>
            <a:off x="1775012" y="1398494"/>
            <a:ext cx="605117" cy="147918"/>
          </a:xfrm>
          <a:prstGeom prst="rect">
            <a:avLst/>
          </a:prstGeom>
          <a:solidFill>
            <a:schemeClr val="accent1">
              <a:alpha val="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stCxn id="4" idx="3"/>
          </p:cNvCxnSpPr>
          <p:nvPr/>
        </p:nvCxnSpPr>
        <p:spPr>
          <a:xfrm flipV="1">
            <a:off x="2380129" y="564776"/>
            <a:ext cx="4020671" cy="907677"/>
          </a:xfrm>
          <a:prstGeom prst="straightConnector1">
            <a:avLst/>
          </a:prstGeom>
          <a:ln w="222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66213" y="318700"/>
            <a:ext cx="4114716" cy="276999"/>
          </a:xfrm>
          <a:prstGeom prst="rect">
            <a:avLst/>
          </a:prstGeom>
          <a:noFill/>
          <a:ln w="15875">
            <a:solidFill>
              <a:schemeClr val="bg1"/>
            </a:solidFill>
          </a:ln>
        </p:spPr>
        <p:txBody>
          <a:bodyPr wrap="none" rtlCol="0">
            <a:spAutoFit/>
          </a:bodyPr>
          <a:lstStyle/>
          <a:p>
            <a:r>
              <a:rPr lang="en-US" sz="1200" dirty="0" smtClean="0">
                <a:solidFill>
                  <a:schemeClr val="bg1"/>
                </a:solidFill>
              </a:rPr>
              <a:t>Owns property outright w/ no mortgage; ‘free and clear’</a:t>
            </a:r>
            <a:endParaRPr lang="en-US" sz="1200" dirty="0">
              <a:solidFill>
                <a:schemeClr val="bg1"/>
              </a:solidFill>
            </a:endParaRPr>
          </a:p>
        </p:txBody>
      </p:sp>
      <p:sp>
        <p:nvSpPr>
          <p:cNvPr id="9" name="TextBox 8"/>
          <p:cNvSpPr txBox="1"/>
          <p:nvPr/>
        </p:nvSpPr>
        <p:spPr>
          <a:xfrm>
            <a:off x="145384" y="6183529"/>
            <a:ext cx="8908869" cy="646331"/>
          </a:xfrm>
          <a:prstGeom prst="rect">
            <a:avLst/>
          </a:prstGeom>
          <a:noFill/>
        </p:spPr>
        <p:txBody>
          <a:bodyPr wrap="square" rtlCol="0">
            <a:spAutoFit/>
          </a:bodyPr>
          <a:lstStyle/>
          <a:p>
            <a:r>
              <a:rPr lang="en-US" dirty="0" smtClean="0"/>
              <a:t>Alexander Keyser (2000). </a:t>
            </a:r>
            <a:r>
              <a:rPr lang="en-US" i="1" dirty="0" smtClean="0"/>
              <a:t>The Right to Vote: The Contested History of Democracy in the United States</a:t>
            </a:r>
            <a:r>
              <a:rPr lang="en-US" dirty="0" smtClean="0"/>
              <a:t>. New York: Penguin. </a:t>
            </a:r>
            <a:endParaRPr lang="en-US" dirty="0"/>
          </a:p>
        </p:txBody>
      </p:sp>
    </p:spTree>
    <p:extLst>
      <p:ext uri="{BB962C8B-B14F-4D97-AF65-F5344CB8AC3E}">
        <p14:creationId xmlns:p14="http://schemas.microsoft.com/office/powerpoint/2010/main" val="3313917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Kahoot</a:t>
            </a:r>
            <a:r>
              <a:rPr lang="en-US" dirty="0" smtClean="0"/>
              <a:t>!</a:t>
            </a:r>
            <a:endParaRPr lang="en-US" dirty="0"/>
          </a:p>
        </p:txBody>
      </p:sp>
      <p:sp>
        <p:nvSpPr>
          <p:cNvPr id="3" name="TextBox 2"/>
          <p:cNvSpPr txBox="1"/>
          <p:nvPr/>
        </p:nvSpPr>
        <p:spPr>
          <a:xfrm>
            <a:off x="531639" y="5301474"/>
            <a:ext cx="5947538" cy="954107"/>
          </a:xfrm>
          <a:prstGeom prst="rect">
            <a:avLst/>
          </a:prstGeom>
          <a:noFill/>
        </p:spPr>
        <p:txBody>
          <a:bodyPr wrap="square" rtlCol="0">
            <a:spAutoFit/>
          </a:bodyPr>
          <a:lstStyle/>
          <a:p>
            <a:r>
              <a:rPr lang="en-US" sz="2800" dirty="0">
                <a:hlinkClick r:id="rId2"/>
              </a:rPr>
              <a:t>https://kahoot.com</a:t>
            </a:r>
            <a:r>
              <a:rPr lang="en-US" sz="2800" dirty="0" smtClean="0">
                <a:hlinkClick r:id="rId2"/>
              </a:rPr>
              <a:t>/</a:t>
            </a:r>
            <a:endParaRPr lang="en-US" sz="2800" dirty="0" smtClean="0"/>
          </a:p>
          <a:p>
            <a:r>
              <a:rPr lang="en-US" sz="2800" dirty="0" smtClean="0"/>
              <a:t>(upper right: “Enter game PIN)</a:t>
            </a:r>
            <a:endParaRPr lang="en-US" sz="2800" dirty="0"/>
          </a:p>
        </p:txBody>
      </p:sp>
      <p:pic>
        <p:nvPicPr>
          <p:cNvPr id="4" name="Picture 3"/>
          <p:cNvPicPr>
            <a:picLocks noChangeAspect="1"/>
          </p:cNvPicPr>
          <p:nvPr/>
        </p:nvPicPr>
        <p:blipFill>
          <a:blip r:embed="rId3"/>
          <a:stretch>
            <a:fillRect/>
          </a:stretch>
        </p:blipFill>
        <p:spPr>
          <a:xfrm>
            <a:off x="951686" y="2068926"/>
            <a:ext cx="2502688" cy="2067605"/>
          </a:xfrm>
          <a:prstGeom prst="rect">
            <a:avLst/>
          </a:prstGeom>
        </p:spPr>
      </p:pic>
      <p:sp>
        <p:nvSpPr>
          <p:cNvPr id="6" name="TextBox 5"/>
          <p:cNvSpPr txBox="1"/>
          <p:nvPr/>
        </p:nvSpPr>
        <p:spPr>
          <a:xfrm>
            <a:off x="531639" y="4136531"/>
            <a:ext cx="3760179" cy="461665"/>
          </a:xfrm>
          <a:prstGeom prst="rect">
            <a:avLst/>
          </a:prstGeom>
          <a:noFill/>
        </p:spPr>
        <p:txBody>
          <a:bodyPr wrap="square" rtlCol="0">
            <a:spAutoFit/>
          </a:bodyPr>
          <a:lstStyle/>
          <a:p>
            <a:r>
              <a:rPr lang="en-US" sz="2400" dirty="0" err="1" smtClean="0">
                <a:solidFill>
                  <a:srgbClr val="FFC000"/>
                </a:solidFill>
              </a:rPr>
              <a:t>Kahoot</a:t>
            </a:r>
            <a:r>
              <a:rPr lang="en-US" sz="2400" dirty="0" smtClean="0">
                <a:solidFill>
                  <a:srgbClr val="FFC000"/>
                </a:solidFill>
              </a:rPr>
              <a:t> app </a:t>
            </a:r>
            <a:r>
              <a:rPr lang="en-US" sz="2400" dirty="0" smtClean="0"/>
              <a:t>(App Store)</a:t>
            </a:r>
            <a:endParaRPr lang="en-US" sz="2400" dirty="0"/>
          </a:p>
        </p:txBody>
      </p:sp>
      <p:sp>
        <p:nvSpPr>
          <p:cNvPr id="7" name="Content Placeholder 6"/>
          <p:cNvSpPr>
            <a:spLocks noGrp="1"/>
          </p:cNvSpPr>
          <p:nvPr>
            <p:ph idx="1"/>
          </p:nvPr>
        </p:nvSpPr>
        <p:spPr>
          <a:xfrm>
            <a:off x="533400" y="2336873"/>
            <a:ext cx="6887389" cy="2731516"/>
          </a:xfrm>
        </p:spPr>
        <p:txBody>
          <a:bodyPr/>
          <a:lstStyle/>
          <a:p>
            <a:endParaRPr lang="en-US" dirty="0"/>
          </a:p>
        </p:txBody>
      </p:sp>
    </p:spTree>
    <p:extLst>
      <p:ext uri="{BB962C8B-B14F-4D97-AF65-F5344CB8AC3E}">
        <p14:creationId xmlns:p14="http://schemas.microsoft.com/office/powerpoint/2010/main" val="33036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1959429"/>
            <a:ext cx="8270966" cy="4663440"/>
          </a:xfrm>
        </p:spPr>
        <p:txBody>
          <a:bodyPr>
            <a:noAutofit/>
          </a:bodyPr>
          <a:lstStyle/>
          <a:p>
            <a:r>
              <a:rPr lang="en-US" sz="2800" dirty="0" smtClean="0">
                <a:solidFill>
                  <a:srgbClr val="FFC000"/>
                </a:solidFill>
              </a:rPr>
              <a:t>Property Requirements:</a:t>
            </a:r>
          </a:p>
          <a:p>
            <a:endParaRPr lang="en-US" sz="2800" dirty="0" smtClean="0">
              <a:solidFill>
                <a:srgbClr val="FFC000"/>
              </a:solidFill>
            </a:endParaRPr>
          </a:p>
        </p:txBody>
      </p:sp>
      <p:pic>
        <p:nvPicPr>
          <p:cNvPr id="4" name="Picture 3"/>
          <p:cNvPicPr>
            <a:picLocks noChangeAspect="1"/>
          </p:cNvPicPr>
          <p:nvPr/>
        </p:nvPicPr>
        <p:blipFill>
          <a:blip r:embed="rId2"/>
          <a:stretch>
            <a:fillRect/>
          </a:stretch>
        </p:blipFill>
        <p:spPr>
          <a:xfrm>
            <a:off x="181725" y="753228"/>
            <a:ext cx="8962275" cy="4770920"/>
          </a:xfrm>
          <a:prstGeom prst="rect">
            <a:avLst/>
          </a:prstGeom>
        </p:spPr>
      </p:pic>
    </p:spTree>
    <p:extLst>
      <p:ext uri="{BB962C8B-B14F-4D97-AF65-F5344CB8AC3E}">
        <p14:creationId xmlns:p14="http://schemas.microsoft.com/office/powerpoint/2010/main" val="139660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1959429"/>
            <a:ext cx="8270966" cy="4663440"/>
          </a:xfrm>
        </p:spPr>
        <p:txBody>
          <a:bodyPr>
            <a:noAutofit/>
          </a:bodyPr>
          <a:lstStyle/>
          <a:p>
            <a:r>
              <a:rPr lang="en-US" sz="2800" dirty="0" smtClean="0">
                <a:solidFill>
                  <a:srgbClr val="FFC000"/>
                </a:solidFill>
              </a:rPr>
              <a:t>Not </a:t>
            </a:r>
            <a:r>
              <a:rPr lang="en-US" sz="2800" u="sng" dirty="0" smtClean="0">
                <a:solidFill>
                  <a:srgbClr val="FFC000"/>
                </a:solidFill>
              </a:rPr>
              <a:t>ALL</a:t>
            </a:r>
            <a:r>
              <a:rPr lang="en-US" sz="2800" dirty="0" smtClean="0">
                <a:solidFill>
                  <a:srgbClr val="FFC000"/>
                </a:solidFill>
              </a:rPr>
              <a:t> Founders supported requiring property:</a:t>
            </a:r>
          </a:p>
          <a:p>
            <a:r>
              <a:rPr lang="en-US" dirty="0" smtClean="0"/>
              <a:t>“Today </a:t>
            </a:r>
            <a:r>
              <a:rPr lang="en-US" dirty="0"/>
              <a:t>a man owns a jackass worth fifty dollars and he is entitled to vote; but before the next election the jackass dies. The man in the meantime has become more experienced, his knowledge of the principles of government, and his acquaintance with mankind, are more extensive, and he is therefore better qualified to make a proper selection of rulers -- but the jackass is dead and the man cannot vote. Now gentlemen, pray inform me, in whom is the right of suffrage? In the man or in the jackass</a:t>
            </a:r>
            <a:r>
              <a:rPr lang="en-US" dirty="0" smtClean="0"/>
              <a:t>?“  </a:t>
            </a:r>
            <a:r>
              <a:rPr lang="en-US" dirty="0" smtClean="0">
                <a:solidFill>
                  <a:srgbClr val="FFC000"/>
                </a:solidFill>
              </a:rPr>
              <a:t>(Benjamin Franklin)</a:t>
            </a:r>
            <a:endParaRPr lang="en-US" sz="2800" dirty="0" smtClean="0">
              <a:solidFill>
                <a:srgbClr val="FFC000"/>
              </a:solidFill>
            </a:endParaRPr>
          </a:p>
        </p:txBody>
      </p:sp>
    </p:spTree>
    <p:extLst>
      <p:ext uri="{BB962C8B-B14F-4D97-AF65-F5344CB8AC3E}">
        <p14:creationId xmlns:p14="http://schemas.microsoft.com/office/powerpoint/2010/main" val="2178107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1959429"/>
            <a:ext cx="8270966" cy="4663440"/>
          </a:xfrm>
        </p:spPr>
        <p:txBody>
          <a:bodyPr>
            <a:noAutofit/>
          </a:bodyPr>
          <a:lstStyle/>
          <a:p>
            <a:r>
              <a:rPr lang="en-US" sz="2800" dirty="0" smtClean="0">
                <a:solidFill>
                  <a:srgbClr val="FFC000"/>
                </a:solidFill>
              </a:rPr>
              <a:t>Elections were </a:t>
            </a:r>
            <a:r>
              <a:rPr lang="en-US" sz="2800" u="sng" dirty="0" smtClean="0">
                <a:solidFill>
                  <a:srgbClr val="FFC000"/>
                </a:solidFill>
              </a:rPr>
              <a:t>very</a:t>
            </a:r>
            <a:r>
              <a:rPr lang="en-US" sz="2800" dirty="0" smtClean="0">
                <a:solidFill>
                  <a:srgbClr val="FFC000"/>
                </a:solidFill>
              </a:rPr>
              <a:t> different:</a:t>
            </a:r>
          </a:p>
          <a:p>
            <a:pPr lvl="1"/>
            <a:r>
              <a:rPr lang="en-US" dirty="0"/>
              <a:t>Election intervals often were irregular. </a:t>
            </a:r>
            <a:endParaRPr lang="en-US" dirty="0" smtClean="0"/>
          </a:p>
          <a:p>
            <a:pPr lvl="1"/>
            <a:r>
              <a:rPr lang="en-US" dirty="0" smtClean="0"/>
              <a:t>Governors </a:t>
            </a:r>
            <a:r>
              <a:rPr lang="en-US" dirty="0"/>
              <a:t>called for polls whenever they seemed </a:t>
            </a:r>
            <a:r>
              <a:rPr lang="en-US" dirty="0" smtClean="0"/>
              <a:t>necessary</a:t>
            </a:r>
          </a:p>
          <a:p>
            <a:pPr lvl="1"/>
            <a:r>
              <a:rPr lang="en-US" dirty="0" smtClean="0"/>
              <a:t>Sheriffs </a:t>
            </a:r>
            <a:r>
              <a:rPr lang="en-US" dirty="0"/>
              <a:t>posted notices of elections in prominent places throughout their </a:t>
            </a:r>
            <a:r>
              <a:rPr lang="en-US" dirty="0" smtClean="0"/>
              <a:t>districts. </a:t>
            </a:r>
          </a:p>
          <a:p>
            <a:pPr lvl="1"/>
            <a:r>
              <a:rPr lang="en-US" dirty="0" smtClean="0"/>
              <a:t>On </a:t>
            </a:r>
            <a:r>
              <a:rPr lang="en-US" dirty="0"/>
              <a:t>the appointed day, voters traveled to a courthouse to cast their </a:t>
            </a:r>
            <a:r>
              <a:rPr lang="en-US" dirty="0" smtClean="0"/>
              <a:t>ballots.</a:t>
            </a:r>
          </a:p>
          <a:p>
            <a:r>
              <a:rPr lang="en-US" sz="2800" dirty="0" smtClean="0">
                <a:solidFill>
                  <a:srgbClr val="FFC000"/>
                </a:solidFill>
              </a:rPr>
              <a:t>Some colonies required voice votes: </a:t>
            </a:r>
          </a:p>
          <a:p>
            <a:pPr lvl="1"/>
            <a:r>
              <a:rPr lang="en-US" sz="2400" dirty="0" smtClean="0"/>
              <a:t>“</a:t>
            </a:r>
            <a:r>
              <a:rPr lang="en-US" dirty="0" smtClean="0"/>
              <a:t>As </a:t>
            </a:r>
            <a:r>
              <a:rPr lang="en-US" dirty="0"/>
              <a:t>each freeholder came before the sheriff, his name was called out in a loud voice, and the sheriff inquired how he would vote. The freeholder replied by giving the name of his preference. The appropriate clerk then wrote down the voter's name, the sheriff announced it as enrolled, </a:t>
            </a:r>
            <a:r>
              <a:rPr lang="en-US" i="1" u="sng" dirty="0"/>
              <a:t>and often the candidate for whom he had voted arose, bowed, and publicly thanked him</a:t>
            </a:r>
            <a:r>
              <a:rPr lang="en-US" i="1" dirty="0" smtClean="0"/>
              <a:t>.”</a:t>
            </a:r>
            <a:endParaRPr lang="en-US" sz="2400" dirty="0" smtClean="0"/>
          </a:p>
        </p:txBody>
      </p:sp>
    </p:spTree>
    <p:extLst>
      <p:ext uri="{BB962C8B-B14F-4D97-AF65-F5344CB8AC3E}">
        <p14:creationId xmlns:p14="http://schemas.microsoft.com/office/powerpoint/2010/main" val="1991213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1959429"/>
            <a:ext cx="5410200" cy="4663440"/>
          </a:xfrm>
        </p:spPr>
        <p:txBody>
          <a:bodyPr>
            <a:noAutofit/>
          </a:bodyPr>
          <a:lstStyle/>
          <a:p>
            <a:r>
              <a:rPr lang="en-US" sz="2800" dirty="0" smtClean="0">
                <a:solidFill>
                  <a:srgbClr val="FFC000"/>
                </a:solidFill>
              </a:rPr>
              <a:t>Campaigns:</a:t>
            </a:r>
          </a:p>
          <a:p>
            <a:r>
              <a:rPr lang="en-US" dirty="0"/>
              <a:t>In New York, </a:t>
            </a:r>
            <a:r>
              <a:rPr lang="en-US" dirty="0" smtClean="0"/>
              <a:t>candidates </a:t>
            </a:r>
            <a:r>
              <a:rPr lang="en-US" dirty="0"/>
              <a:t>and their supporters rented out taverns and held huge, boozy </a:t>
            </a:r>
            <a:r>
              <a:rPr lang="en-US" dirty="0" smtClean="0"/>
              <a:t>parties complete </a:t>
            </a:r>
            <a:r>
              <a:rPr lang="en-US" dirty="0"/>
              <a:t>with brawls, </a:t>
            </a:r>
            <a:r>
              <a:rPr lang="en-US" dirty="0" smtClean="0"/>
              <a:t>taunts, </a:t>
            </a:r>
            <a:r>
              <a:rPr lang="en-US" dirty="0"/>
              <a:t>and delighted onlookers</a:t>
            </a:r>
            <a:r>
              <a:rPr lang="en-US" dirty="0" smtClean="0"/>
              <a:t>.</a:t>
            </a:r>
          </a:p>
          <a:p>
            <a:r>
              <a:rPr lang="en-US" dirty="0"/>
              <a:t>Elections were so festive that they even called for special </a:t>
            </a:r>
            <a:r>
              <a:rPr lang="en-US" dirty="0" smtClean="0"/>
              <a:t>food: ‘</a:t>
            </a:r>
            <a:r>
              <a:rPr lang="en-US" dirty="0" smtClean="0">
                <a:solidFill>
                  <a:srgbClr val="FFC000"/>
                </a:solidFill>
              </a:rPr>
              <a:t>Election cake</a:t>
            </a:r>
            <a:r>
              <a:rPr lang="en-US" dirty="0" smtClean="0"/>
              <a:t>’—</a:t>
            </a:r>
            <a:r>
              <a:rPr lang="en-US" dirty="0"/>
              <a:t>a massive loaf of sweet bread with raisins, figs and </a:t>
            </a:r>
            <a:r>
              <a:rPr lang="en-US" dirty="0" smtClean="0"/>
              <a:t>spices—common </a:t>
            </a:r>
            <a:r>
              <a:rPr lang="en-US" dirty="0"/>
              <a:t>throughout the colonies from the 1660s on. </a:t>
            </a:r>
            <a:endParaRPr lang="en-US" sz="2400" dirty="0" smtClean="0">
              <a:solidFill>
                <a:srgbClr val="FFC000"/>
              </a:solidFill>
            </a:endParaRPr>
          </a:p>
        </p:txBody>
      </p:sp>
      <p:pic>
        <p:nvPicPr>
          <p:cNvPr id="3" name="Picture 2"/>
          <p:cNvPicPr>
            <a:picLocks noChangeAspect="1"/>
          </p:cNvPicPr>
          <p:nvPr/>
        </p:nvPicPr>
        <p:blipFill>
          <a:blip r:embed="rId2"/>
          <a:stretch>
            <a:fillRect/>
          </a:stretch>
        </p:blipFill>
        <p:spPr>
          <a:xfrm>
            <a:off x="5773225" y="2876356"/>
            <a:ext cx="3370775" cy="2531667"/>
          </a:xfrm>
          <a:prstGeom prst="rect">
            <a:avLst/>
          </a:prstGeom>
        </p:spPr>
      </p:pic>
      <p:sp>
        <p:nvSpPr>
          <p:cNvPr id="4" name="TextBox 3"/>
          <p:cNvSpPr txBox="1"/>
          <p:nvPr/>
        </p:nvSpPr>
        <p:spPr>
          <a:xfrm>
            <a:off x="6186469" y="5461448"/>
            <a:ext cx="2544286" cy="369332"/>
          </a:xfrm>
          <a:prstGeom prst="rect">
            <a:avLst/>
          </a:prstGeom>
          <a:noFill/>
        </p:spPr>
        <p:txBody>
          <a:bodyPr wrap="none" rtlCol="0">
            <a:spAutoFit/>
          </a:bodyPr>
          <a:lstStyle/>
          <a:p>
            <a:r>
              <a:rPr lang="en-US" dirty="0" smtClean="0">
                <a:solidFill>
                  <a:srgbClr val="FFC000"/>
                </a:solidFill>
              </a:rPr>
              <a:t>Hartford Election Cake</a:t>
            </a:r>
            <a:endParaRPr lang="en-US" dirty="0">
              <a:solidFill>
                <a:srgbClr val="FFC000"/>
              </a:solidFill>
            </a:endParaRPr>
          </a:p>
        </p:txBody>
      </p:sp>
    </p:spTree>
    <p:extLst>
      <p:ext uri="{BB962C8B-B14F-4D97-AF65-F5344CB8AC3E}">
        <p14:creationId xmlns:p14="http://schemas.microsoft.com/office/powerpoint/2010/main" val="1806837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pic>
        <p:nvPicPr>
          <p:cNvPr id="3" name="Picture 2"/>
          <p:cNvPicPr>
            <a:picLocks noChangeAspect="1"/>
          </p:cNvPicPr>
          <p:nvPr/>
        </p:nvPicPr>
        <p:blipFill>
          <a:blip r:embed="rId2"/>
          <a:stretch>
            <a:fillRect/>
          </a:stretch>
        </p:blipFill>
        <p:spPr>
          <a:xfrm>
            <a:off x="410615" y="437444"/>
            <a:ext cx="8255002" cy="5943601"/>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83872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279041"/>
            <a:ext cx="9289146" cy="369332"/>
          </a:xfrm>
          <a:prstGeom prst="rect">
            <a:avLst/>
          </a:prstGeom>
          <a:noFill/>
        </p:spPr>
        <p:txBody>
          <a:bodyPr wrap="none" rtlCol="0">
            <a:spAutoFit/>
          </a:bodyPr>
          <a:lstStyle/>
          <a:p>
            <a:r>
              <a:rPr lang="en-US" dirty="0" smtClean="0"/>
              <a:t>Wm. Hogarth: </a:t>
            </a:r>
            <a:r>
              <a:rPr lang="en-US" i="1" dirty="0" smtClean="0"/>
              <a:t>An </a:t>
            </a:r>
            <a:r>
              <a:rPr lang="en-US" i="1" dirty="0"/>
              <a:t>Election Entertainment</a:t>
            </a:r>
            <a:r>
              <a:rPr lang="en-US" dirty="0"/>
              <a:t> from </a:t>
            </a:r>
            <a:r>
              <a:rPr lang="en-US" i="1" dirty="0"/>
              <a:t>The </a:t>
            </a:r>
            <a:r>
              <a:rPr lang="en-US" i="1" dirty="0" err="1"/>
              <a:t>Humours</a:t>
            </a:r>
            <a:r>
              <a:rPr lang="en-US" i="1" dirty="0"/>
              <a:t> of an Election</a:t>
            </a:r>
            <a:r>
              <a:rPr lang="en-US" dirty="0"/>
              <a:t> series, 1755</a:t>
            </a:r>
          </a:p>
        </p:txBody>
      </p:sp>
      <p:sp>
        <p:nvSpPr>
          <p:cNvPr id="6" name="Title 5"/>
          <p:cNvSpPr>
            <a:spLocks noGrp="1"/>
          </p:cNvSpPr>
          <p:nvPr>
            <p:ph type="title"/>
          </p:nvPr>
        </p:nvSpPr>
        <p:spPr/>
        <p:txBody>
          <a:bodyPr/>
          <a:lstStyle/>
          <a:p>
            <a:endParaRPr lang="en-US"/>
          </a:p>
        </p:txBody>
      </p:sp>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Effect>
                      <a14:colorTemperature colorTemp="3995"/>
                    </a14:imgEffect>
                    <a14:imgEffect>
                      <a14:brightnessContrast bright="10000" contrast="10000"/>
                    </a14:imgEffect>
                  </a14:imgLayer>
                </a14:imgProps>
              </a:ext>
            </a:extLst>
          </a:blip>
          <a:srcRect t="16689"/>
          <a:stretch/>
        </p:blipFill>
        <p:spPr>
          <a:xfrm>
            <a:off x="237783" y="261255"/>
            <a:ext cx="8801714" cy="5911274"/>
          </a:xfrm>
          <a:prstGeom prst="rect">
            <a:avLst/>
          </a:prstGeom>
        </p:spPr>
      </p:pic>
      <p:sp>
        <p:nvSpPr>
          <p:cNvPr id="8" name="Content Placeholder 7"/>
          <p:cNvSpPr>
            <a:spLocks noGrp="1"/>
          </p:cNvSpPr>
          <p:nvPr>
            <p:ph idx="1"/>
          </p:nvPr>
        </p:nvSpPr>
        <p:spPr/>
        <p:txBody>
          <a:bodyPr/>
          <a:lstStyle/>
          <a:p>
            <a:endParaRPr lang="en-US"/>
          </a:p>
        </p:txBody>
      </p:sp>
    </p:spTree>
    <p:extLst>
      <p:ext uri="{BB962C8B-B14F-4D97-AF65-F5344CB8AC3E}">
        <p14:creationId xmlns:p14="http://schemas.microsoft.com/office/powerpoint/2010/main" val="171616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Elections: 1619-1776</a:t>
            </a:r>
            <a:endParaRPr lang="en-US" dirty="0"/>
          </a:p>
        </p:txBody>
      </p:sp>
      <p:sp>
        <p:nvSpPr>
          <p:cNvPr id="5" name="Content Placeholder 4"/>
          <p:cNvSpPr>
            <a:spLocks noGrp="1"/>
          </p:cNvSpPr>
          <p:nvPr>
            <p:ph idx="1"/>
          </p:nvPr>
        </p:nvSpPr>
        <p:spPr>
          <a:xfrm>
            <a:off x="533400" y="1959429"/>
            <a:ext cx="8270966" cy="4663440"/>
          </a:xfrm>
        </p:spPr>
        <p:txBody>
          <a:bodyPr>
            <a:noAutofit/>
          </a:bodyPr>
          <a:lstStyle/>
          <a:p>
            <a:r>
              <a:rPr lang="en-US" sz="2800" dirty="0" smtClean="0">
                <a:solidFill>
                  <a:srgbClr val="FFC000"/>
                </a:solidFill>
              </a:rPr>
              <a:t>The Revolution created a spirit of reform:</a:t>
            </a:r>
          </a:p>
          <a:p>
            <a:r>
              <a:rPr lang="en-US" dirty="0" smtClean="0"/>
              <a:t>The Declaration of Independence focused on liberty </a:t>
            </a:r>
            <a:r>
              <a:rPr lang="en-US" dirty="0"/>
              <a:t>and representation. </a:t>
            </a:r>
            <a:endParaRPr lang="en-US" dirty="0" smtClean="0"/>
          </a:p>
          <a:p>
            <a:r>
              <a:rPr lang="en-US" dirty="0" smtClean="0"/>
              <a:t>Many Founders believed </a:t>
            </a:r>
            <a:r>
              <a:rPr lang="en-US" dirty="0"/>
              <a:t>in a voting system that embodied those aims for more people. </a:t>
            </a:r>
            <a:endParaRPr lang="en-US" dirty="0" smtClean="0"/>
          </a:p>
          <a:p>
            <a:r>
              <a:rPr lang="en-US" dirty="0" smtClean="0"/>
              <a:t>Debates </a:t>
            </a:r>
            <a:r>
              <a:rPr lang="en-US" sz="2400" dirty="0" smtClean="0"/>
              <a:t>focused </a:t>
            </a:r>
            <a:r>
              <a:rPr lang="en-US" sz="2400" dirty="0"/>
              <a:t>on extending voting rights to veterans, </a:t>
            </a:r>
            <a:r>
              <a:rPr lang="en-US" sz="2400" dirty="0" smtClean="0"/>
              <a:t>and </a:t>
            </a:r>
            <a:r>
              <a:rPr lang="en-US" sz="2400" dirty="0"/>
              <a:t>the validity of property requirements. </a:t>
            </a:r>
            <a:endParaRPr lang="en-US" sz="2400" dirty="0" smtClean="0"/>
          </a:p>
          <a:p>
            <a:r>
              <a:rPr lang="en-US" sz="2800" dirty="0" smtClean="0">
                <a:solidFill>
                  <a:srgbClr val="FFC000"/>
                </a:solidFill>
              </a:rPr>
              <a:t>Expansion of the franchise coincides with wars: “If I can’t vote, why should I fight….”</a:t>
            </a:r>
          </a:p>
          <a:p>
            <a:pPr lvl="1"/>
            <a:r>
              <a:rPr lang="en-US" sz="2400" dirty="0" smtClean="0">
                <a:solidFill>
                  <a:srgbClr val="FFC000"/>
                </a:solidFill>
              </a:rPr>
              <a:t>14</a:t>
            </a:r>
            <a:r>
              <a:rPr lang="en-US" sz="2400" baseline="30000" dirty="0" smtClean="0">
                <a:solidFill>
                  <a:srgbClr val="FFC000"/>
                </a:solidFill>
              </a:rPr>
              <a:t>th</a:t>
            </a:r>
            <a:r>
              <a:rPr lang="en-US" sz="2400" dirty="0" smtClean="0">
                <a:solidFill>
                  <a:srgbClr val="FFC000"/>
                </a:solidFill>
              </a:rPr>
              <a:t> Amend, 19</a:t>
            </a:r>
            <a:r>
              <a:rPr lang="en-US" sz="2400" baseline="30000" dirty="0" smtClean="0">
                <a:solidFill>
                  <a:srgbClr val="FFC000"/>
                </a:solidFill>
              </a:rPr>
              <a:t>th</a:t>
            </a:r>
            <a:r>
              <a:rPr lang="en-US" sz="2400" dirty="0" smtClean="0">
                <a:solidFill>
                  <a:srgbClr val="FFC000"/>
                </a:solidFill>
              </a:rPr>
              <a:t> Amend, 26</a:t>
            </a:r>
            <a:r>
              <a:rPr lang="en-US" sz="2400" baseline="30000" dirty="0" smtClean="0">
                <a:solidFill>
                  <a:srgbClr val="FFC000"/>
                </a:solidFill>
              </a:rPr>
              <a:t>th</a:t>
            </a:r>
            <a:r>
              <a:rPr lang="en-US" sz="2400" dirty="0" smtClean="0">
                <a:solidFill>
                  <a:srgbClr val="FFC000"/>
                </a:solidFill>
              </a:rPr>
              <a:t> Amend</a:t>
            </a:r>
          </a:p>
        </p:txBody>
      </p:sp>
    </p:spTree>
    <p:extLst>
      <p:ext uri="{BB962C8B-B14F-4D97-AF65-F5344CB8AC3E}">
        <p14:creationId xmlns:p14="http://schemas.microsoft.com/office/powerpoint/2010/main" val="281351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fade">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Constitution &amp; Elections</a:t>
            </a:r>
            <a:endParaRPr lang="en-US" dirty="0"/>
          </a:p>
        </p:txBody>
      </p:sp>
      <p:sp>
        <p:nvSpPr>
          <p:cNvPr id="5" name="Content Placeholder 4"/>
          <p:cNvSpPr>
            <a:spLocks noGrp="1"/>
          </p:cNvSpPr>
          <p:nvPr>
            <p:ph idx="1"/>
          </p:nvPr>
        </p:nvSpPr>
        <p:spPr>
          <a:xfrm>
            <a:off x="533400" y="2116183"/>
            <a:ext cx="7709263" cy="3820006"/>
          </a:xfrm>
        </p:spPr>
        <p:txBody>
          <a:bodyPr>
            <a:noAutofit/>
          </a:bodyPr>
          <a:lstStyle/>
          <a:p>
            <a:r>
              <a:rPr lang="en-US" sz="2800" dirty="0" smtClean="0">
                <a:solidFill>
                  <a:srgbClr val="FFC000"/>
                </a:solidFill>
              </a:rPr>
              <a:t>What does the US Constitution say about elections?</a:t>
            </a:r>
          </a:p>
          <a:p>
            <a:r>
              <a:rPr lang="en-US" sz="2800" dirty="0" smtClean="0">
                <a:solidFill>
                  <a:srgbClr val="FFC000"/>
                </a:solidFill>
              </a:rPr>
              <a:t>Pocket Constitution Activity:</a:t>
            </a:r>
          </a:p>
          <a:p>
            <a:r>
              <a:rPr lang="en-US" sz="2800" dirty="0" smtClean="0"/>
              <a:t>Work with a partner to identify </a:t>
            </a:r>
            <a:r>
              <a:rPr lang="en-US" sz="2800" b="1" u="sng" dirty="0" smtClean="0"/>
              <a:t>all</a:t>
            </a:r>
            <a:r>
              <a:rPr lang="en-US" sz="2800" dirty="0" smtClean="0"/>
              <a:t> the places in the Constitution that define, outline, or mention </a:t>
            </a:r>
            <a:r>
              <a:rPr lang="en-US" sz="2800" u="sng" dirty="0" smtClean="0"/>
              <a:t>elections….</a:t>
            </a:r>
            <a:r>
              <a:rPr lang="en-US" sz="2800" dirty="0" smtClean="0"/>
              <a:t> (HINT: there are not that many; start in the Index…)</a:t>
            </a:r>
            <a:endParaRPr lang="en-US" sz="2800" u="sng" dirty="0"/>
          </a:p>
        </p:txBody>
      </p:sp>
    </p:spTree>
    <p:extLst>
      <p:ext uri="{BB962C8B-B14F-4D97-AF65-F5344CB8AC3E}">
        <p14:creationId xmlns:p14="http://schemas.microsoft.com/office/powerpoint/2010/main" val="65696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Constitution &amp; Elections</a:t>
            </a:r>
            <a:endParaRPr lang="en-US" dirty="0"/>
          </a:p>
        </p:txBody>
      </p:sp>
      <p:sp>
        <p:nvSpPr>
          <p:cNvPr id="5" name="Content Placeholder 4"/>
          <p:cNvSpPr>
            <a:spLocks noGrp="1"/>
          </p:cNvSpPr>
          <p:nvPr>
            <p:ph idx="1"/>
          </p:nvPr>
        </p:nvSpPr>
        <p:spPr>
          <a:xfrm>
            <a:off x="533400" y="2116183"/>
            <a:ext cx="8323217" cy="3820006"/>
          </a:xfrm>
        </p:spPr>
        <p:txBody>
          <a:bodyPr>
            <a:noAutofit/>
          </a:bodyPr>
          <a:lstStyle/>
          <a:p>
            <a:r>
              <a:rPr lang="en-US" dirty="0" smtClean="0">
                <a:solidFill>
                  <a:srgbClr val="FFC000"/>
                </a:solidFill>
              </a:rPr>
              <a:t>Article 1, Section 2, Clause 1: </a:t>
            </a:r>
            <a:r>
              <a:rPr lang="en-US" dirty="0"/>
              <a:t> </a:t>
            </a:r>
            <a:r>
              <a:rPr lang="en-US" dirty="0" smtClean="0"/>
              <a:t>”The </a:t>
            </a:r>
            <a:r>
              <a:rPr lang="en-US" dirty="0"/>
              <a:t>House of Representatives shall be composed of Members chosen every second Year by the People of the several States, and the </a:t>
            </a:r>
            <a:r>
              <a:rPr lang="en-US" i="1" dirty="0"/>
              <a:t>Electors in each State shall have the Qualifications requisite for Electors of the most numerous Branch of the State Legislature</a:t>
            </a:r>
            <a:r>
              <a:rPr lang="en-US" dirty="0" smtClean="0"/>
              <a:t>.”</a:t>
            </a:r>
          </a:p>
          <a:p>
            <a:pPr lvl="1"/>
            <a:r>
              <a:rPr lang="en-US" sz="2200" dirty="0" smtClean="0">
                <a:solidFill>
                  <a:srgbClr val="FFC000"/>
                </a:solidFill>
              </a:rPr>
              <a:t>The Founders realized it would be difficult “to form any uniform qualifications for all states (</a:t>
            </a:r>
            <a:r>
              <a:rPr lang="en-US" sz="2200" dirty="0" smtClean="0"/>
              <a:t>James Wilson</a:t>
            </a:r>
            <a:r>
              <a:rPr lang="en-US" sz="2200" dirty="0" smtClean="0">
                <a:solidFill>
                  <a:srgbClr val="FFC000"/>
                </a:solidFill>
              </a:rPr>
              <a:t>)”</a:t>
            </a:r>
          </a:p>
          <a:p>
            <a:pPr lvl="1"/>
            <a:r>
              <a:rPr lang="en-US" sz="2200" dirty="0" smtClean="0">
                <a:solidFill>
                  <a:srgbClr val="FFC000"/>
                </a:solidFill>
              </a:rPr>
              <a:t>At the Convention, it was a matter of political expediency: “One uniform rule (for all states) would have been dissatisfactory to some of the states as it would have been difficult at the Convention (</a:t>
            </a:r>
            <a:r>
              <a:rPr lang="en-US" sz="2200" dirty="0" smtClean="0"/>
              <a:t>Madison, </a:t>
            </a:r>
            <a:r>
              <a:rPr lang="en-US" sz="2200" i="1" dirty="0"/>
              <a:t>F</a:t>
            </a:r>
            <a:r>
              <a:rPr lang="en-US" sz="2200" i="1" dirty="0" smtClean="0"/>
              <a:t>ederalist 52</a:t>
            </a:r>
            <a:r>
              <a:rPr lang="en-US" sz="2200" dirty="0" smtClean="0">
                <a:solidFill>
                  <a:srgbClr val="FFC000"/>
                </a:solidFill>
              </a:rPr>
              <a:t>)”</a:t>
            </a:r>
          </a:p>
        </p:txBody>
      </p:sp>
    </p:spTree>
    <p:extLst>
      <p:ext uri="{BB962C8B-B14F-4D97-AF65-F5344CB8AC3E}">
        <p14:creationId xmlns:p14="http://schemas.microsoft.com/office/powerpoint/2010/main" val="422021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Constitution &amp; Elections</a:t>
            </a:r>
            <a:endParaRPr lang="en-US" dirty="0"/>
          </a:p>
        </p:txBody>
      </p:sp>
      <p:sp>
        <p:nvSpPr>
          <p:cNvPr id="5" name="Content Placeholder 4"/>
          <p:cNvSpPr>
            <a:spLocks noGrp="1"/>
          </p:cNvSpPr>
          <p:nvPr>
            <p:ph idx="1"/>
          </p:nvPr>
        </p:nvSpPr>
        <p:spPr>
          <a:xfrm>
            <a:off x="533400" y="2116183"/>
            <a:ext cx="8153400" cy="3820006"/>
          </a:xfrm>
        </p:spPr>
        <p:txBody>
          <a:bodyPr>
            <a:noAutofit/>
          </a:bodyPr>
          <a:lstStyle/>
          <a:p>
            <a:r>
              <a:rPr lang="en-US" dirty="0" smtClean="0">
                <a:solidFill>
                  <a:srgbClr val="FFC000"/>
                </a:solidFill>
              </a:rPr>
              <a:t>Amendment 17, Section 1: </a:t>
            </a:r>
            <a:r>
              <a:rPr lang="en-US" dirty="0"/>
              <a:t> </a:t>
            </a:r>
            <a:r>
              <a:rPr lang="en-US" dirty="0" smtClean="0"/>
              <a:t>”The </a:t>
            </a:r>
            <a:r>
              <a:rPr lang="en-US" dirty="0"/>
              <a:t>Senate of the United States shall be composed of two Senators from each State, elected by the people thereof, for six years; and each Senator shall have one vote. </a:t>
            </a:r>
            <a:r>
              <a:rPr lang="en-US" i="1" dirty="0"/>
              <a:t>The electors in each State shall have the qualifications requisite for electors of the most numerous branch of the State </a:t>
            </a:r>
            <a:r>
              <a:rPr lang="en-US" i="1" dirty="0" smtClean="0"/>
              <a:t>legislatures”</a:t>
            </a:r>
          </a:p>
          <a:p>
            <a:pPr lvl="1"/>
            <a:r>
              <a:rPr lang="en-US" sz="2200" dirty="0" smtClean="0">
                <a:solidFill>
                  <a:srgbClr val="FFC000"/>
                </a:solidFill>
              </a:rPr>
              <a:t>Along with Article 1, this left the Constitution mute on suffrage.</a:t>
            </a:r>
          </a:p>
          <a:p>
            <a:pPr lvl="1"/>
            <a:r>
              <a:rPr lang="en-US" sz="2200" dirty="0" smtClean="0">
                <a:solidFill>
                  <a:srgbClr val="FFC000"/>
                </a:solidFill>
              </a:rPr>
              <a:t>Qualifications for voting left to states; some were more inclusive, others less so…</a:t>
            </a:r>
          </a:p>
          <a:p>
            <a:pPr lvl="1"/>
            <a:r>
              <a:rPr lang="en-US" sz="2200" u="sng" dirty="0" smtClean="0"/>
              <a:t>STATES</a:t>
            </a:r>
            <a:r>
              <a:rPr lang="en-US" sz="2200" dirty="0" smtClean="0">
                <a:solidFill>
                  <a:srgbClr val="FFC000"/>
                </a:solidFill>
              </a:rPr>
              <a:t> defined who could vote until adoption of the15</a:t>
            </a:r>
            <a:r>
              <a:rPr lang="en-US" sz="2200" baseline="30000" dirty="0" smtClean="0">
                <a:solidFill>
                  <a:srgbClr val="FFC000"/>
                </a:solidFill>
              </a:rPr>
              <a:t>th</a:t>
            </a:r>
            <a:r>
              <a:rPr lang="en-US" sz="2200" dirty="0" smtClean="0">
                <a:solidFill>
                  <a:srgbClr val="FFC000"/>
                </a:solidFill>
              </a:rPr>
              <a:t>, 19</a:t>
            </a:r>
            <a:r>
              <a:rPr lang="en-US" sz="2200" baseline="30000" dirty="0" smtClean="0">
                <a:solidFill>
                  <a:srgbClr val="FFC000"/>
                </a:solidFill>
              </a:rPr>
              <a:t>th</a:t>
            </a:r>
            <a:r>
              <a:rPr lang="en-US" sz="2200" dirty="0" smtClean="0">
                <a:solidFill>
                  <a:srgbClr val="FFC000"/>
                </a:solidFill>
              </a:rPr>
              <a:t>, 24</a:t>
            </a:r>
            <a:r>
              <a:rPr lang="en-US" sz="2200" baseline="30000" dirty="0" smtClean="0">
                <a:solidFill>
                  <a:srgbClr val="FFC000"/>
                </a:solidFill>
              </a:rPr>
              <a:t>th</a:t>
            </a:r>
            <a:r>
              <a:rPr lang="en-US" sz="2200" dirty="0" smtClean="0">
                <a:solidFill>
                  <a:srgbClr val="FFC000"/>
                </a:solidFill>
              </a:rPr>
              <a:t> and 26</a:t>
            </a:r>
            <a:r>
              <a:rPr lang="en-US" sz="2200" baseline="30000" dirty="0" smtClean="0">
                <a:solidFill>
                  <a:srgbClr val="FFC000"/>
                </a:solidFill>
              </a:rPr>
              <a:t>th</a:t>
            </a:r>
            <a:r>
              <a:rPr lang="en-US" sz="2200" dirty="0" smtClean="0">
                <a:solidFill>
                  <a:srgbClr val="FFC000"/>
                </a:solidFill>
              </a:rPr>
              <a:t> Amendments</a:t>
            </a:r>
          </a:p>
        </p:txBody>
      </p:sp>
    </p:spTree>
    <p:extLst>
      <p:ext uri="{BB962C8B-B14F-4D97-AF65-F5344CB8AC3E}">
        <p14:creationId xmlns:p14="http://schemas.microsoft.com/office/powerpoint/2010/main" val="3461712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1418" y="2720646"/>
            <a:ext cx="6726581" cy="1373070"/>
          </a:xfrm>
        </p:spPr>
        <p:txBody>
          <a:bodyPr/>
          <a:lstStyle/>
          <a:p>
            <a:pPr algn="l"/>
            <a:r>
              <a:rPr lang="en-US" sz="5400" dirty="0" smtClean="0"/>
              <a:t>Elections: </a:t>
            </a:r>
            <a:r>
              <a:rPr lang="en-US" sz="4000" dirty="0" smtClean="0"/>
              <a:t/>
            </a:r>
            <a:br>
              <a:rPr lang="en-US" sz="4000" dirty="0" smtClean="0"/>
            </a:br>
            <a:r>
              <a:rPr lang="en-US" sz="4000" dirty="0" smtClean="0"/>
              <a:t>Where Have We Come From?</a:t>
            </a:r>
            <a:endParaRPr lang="en-US" sz="4000" dirty="0"/>
          </a:p>
        </p:txBody>
      </p:sp>
      <p:sp>
        <p:nvSpPr>
          <p:cNvPr id="3" name="Subtitle 2"/>
          <p:cNvSpPr>
            <a:spLocks noGrp="1"/>
          </p:cNvSpPr>
          <p:nvPr>
            <p:ph type="subTitle" idx="1"/>
          </p:nvPr>
        </p:nvSpPr>
        <p:spPr>
          <a:xfrm>
            <a:off x="1" y="4394040"/>
            <a:ext cx="8765176" cy="1915320"/>
          </a:xfrm>
        </p:spPr>
        <p:txBody>
          <a:bodyPr>
            <a:normAutofit/>
          </a:bodyPr>
          <a:lstStyle/>
          <a:p>
            <a:r>
              <a:rPr lang="en-US" dirty="0" smtClean="0"/>
              <a:t>Professional Development Workshop sponsored by</a:t>
            </a:r>
          </a:p>
          <a:p>
            <a:r>
              <a:rPr lang="en-US" sz="2800" dirty="0" smtClean="0"/>
              <a:t>James F. Ackerman Center for Democratic Citizenship</a:t>
            </a:r>
          </a:p>
          <a:p>
            <a:r>
              <a:rPr lang="en-US" dirty="0" smtClean="0"/>
              <a:t>January 13, 2020</a:t>
            </a:r>
          </a:p>
          <a:p>
            <a:r>
              <a:rPr lang="en-US" sz="2200" dirty="0" smtClean="0"/>
              <a:t>Purdue University</a:t>
            </a:r>
            <a:endParaRPr lang="en-US" sz="2200" dirty="0"/>
          </a:p>
        </p:txBody>
      </p:sp>
    </p:spTree>
    <p:extLst>
      <p:ext uri="{BB962C8B-B14F-4D97-AF65-F5344CB8AC3E}">
        <p14:creationId xmlns:p14="http://schemas.microsoft.com/office/powerpoint/2010/main" val="289427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Constitution &amp; Elections</a:t>
            </a:r>
            <a:endParaRPr lang="en-US" dirty="0"/>
          </a:p>
        </p:txBody>
      </p:sp>
      <p:sp>
        <p:nvSpPr>
          <p:cNvPr id="5" name="Content Placeholder 4"/>
          <p:cNvSpPr>
            <a:spLocks noGrp="1"/>
          </p:cNvSpPr>
          <p:nvPr>
            <p:ph idx="1"/>
          </p:nvPr>
        </p:nvSpPr>
        <p:spPr>
          <a:xfrm>
            <a:off x="533400" y="2116183"/>
            <a:ext cx="6887389" cy="3820006"/>
          </a:xfrm>
        </p:spPr>
        <p:txBody>
          <a:bodyPr>
            <a:noAutofit/>
          </a:bodyPr>
          <a:lstStyle/>
          <a:p>
            <a:r>
              <a:rPr lang="en-US" dirty="0" smtClean="0">
                <a:solidFill>
                  <a:srgbClr val="FFC000"/>
                </a:solidFill>
              </a:rPr>
              <a:t>Article 1, Section 4, Clause 1: </a:t>
            </a:r>
            <a:r>
              <a:rPr lang="en-US" dirty="0" smtClean="0"/>
              <a:t>“</a:t>
            </a:r>
            <a:r>
              <a:rPr lang="en-US" dirty="0"/>
              <a:t>The Times, Places and Manner of holding Elections for Senators and Representatives, shall be prescribed in each State by the Legislature thereof; but the Congress may at any time by Law make or alter such Regulations, except as to the Places of </a:t>
            </a:r>
            <a:r>
              <a:rPr lang="en-US" dirty="0" smtClean="0"/>
              <a:t>choosing</a:t>
            </a:r>
            <a:r>
              <a:rPr lang="en-US" dirty="0"/>
              <a:t> Senators</a:t>
            </a:r>
            <a:r>
              <a:rPr lang="en-US" dirty="0" smtClean="0"/>
              <a:t>.</a:t>
            </a:r>
          </a:p>
          <a:p>
            <a:pPr lvl="1"/>
            <a:endParaRPr lang="en-US" dirty="0" smtClean="0">
              <a:solidFill>
                <a:srgbClr val="FFC000"/>
              </a:solidFill>
            </a:endParaRPr>
          </a:p>
        </p:txBody>
      </p:sp>
    </p:spTree>
    <p:extLst>
      <p:ext uri="{BB962C8B-B14F-4D97-AF65-F5344CB8AC3E}">
        <p14:creationId xmlns:p14="http://schemas.microsoft.com/office/powerpoint/2010/main" val="1130038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Constitution &amp; Elections</a:t>
            </a:r>
            <a:endParaRPr lang="en-US" dirty="0"/>
          </a:p>
        </p:txBody>
      </p:sp>
      <p:sp>
        <p:nvSpPr>
          <p:cNvPr id="5" name="Content Placeholder 4"/>
          <p:cNvSpPr>
            <a:spLocks noGrp="1"/>
          </p:cNvSpPr>
          <p:nvPr>
            <p:ph idx="1"/>
          </p:nvPr>
        </p:nvSpPr>
        <p:spPr>
          <a:xfrm>
            <a:off x="533400" y="2116183"/>
            <a:ext cx="6887389" cy="3820006"/>
          </a:xfrm>
        </p:spPr>
        <p:txBody>
          <a:bodyPr>
            <a:noAutofit/>
          </a:bodyPr>
          <a:lstStyle/>
          <a:p>
            <a:r>
              <a:rPr lang="en-US" dirty="0" smtClean="0">
                <a:solidFill>
                  <a:srgbClr val="FFC000"/>
                </a:solidFill>
              </a:rPr>
              <a:t>Article 2, Section 1, Clause 2 (The ‘Elector Clause’): </a:t>
            </a:r>
            <a:r>
              <a:rPr lang="en-US" dirty="0" smtClean="0"/>
              <a:t>“</a:t>
            </a:r>
            <a:r>
              <a:rPr lang="en-US" i="1" dirty="0"/>
              <a:t>Each State shall appoint, in such Manner as the Legislature thereof may direct</a:t>
            </a:r>
            <a:r>
              <a:rPr lang="en-US" dirty="0"/>
              <a:t>, a Number of Electors, equal to the whole Number of Senators and Representatives to which the State may be entitled in the Congress: but no Senator or Representative, or Person holding an Office of Trust or Profit under the United States, shall be appointed an </a:t>
            </a:r>
            <a:r>
              <a:rPr lang="en-US" dirty="0" smtClean="0"/>
              <a:t>Elector.”</a:t>
            </a:r>
            <a:endParaRPr lang="en-US" dirty="0" smtClean="0">
              <a:solidFill>
                <a:srgbClr val="FFC000"/>
              </a:solidFill>
            </a:endParaRPr>
          </a:p>
        </p:txBody>
      </p:sp>
    </p:spTree>
    <p:extLst>
      <p:ext uri="{BB962C8B-B14F-4D97-AF65-F5344CB8AC3E}">
        <p14:creationId xmlns:p14="http://schemas.microsoft.com/office/powerpoint/2010/main" val="2143464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Constitution &amp; Elections</a:t>
            </a:r>
            <a:endParaRPr lang="en-US" dirty="0"/>
          </a:p>
        </p:txBody>
      </p:sp>
      <p:sp>
        <p:nvSpPr>
          <p:cNvPr id="5" name="Content Placeholder 4"/>
          <p:cNvSpPr>
            <a:spLocks noGrp="1"/>
          </p:cNvSpPr>
          <p:nvPr>
            <p:ph idx="1"/>
          </p:nvPr>
        </p:nvSpPr>
        <p:spPr>
          <a:xfrm>
            <a:off x="533400" y="2116183"/>
            <a:ext cx="6887389" cy="3820006"/>
          </a:xfrm>
        </p:spPr>
        <p:txBody>
          <a:bodyPr>
            <a:noAutofit/>
          </a:bodyPr>
          <a:lstStyle/>
          <a:p>
            <a:r>
              <a:rPr lang="en-US" dirty="0" smtClean="0">
                <a:solidFill>
                  <a:srgbClr val="FFC000"/>
                </a:solidFill>
              </a:rPr>
              <a:t>Amendment 12 (replaces Article 2, Section 1, Clause 3): </a:t>
            </a:r>
            <a:r>
              <a:rPr lang="en-US" dirty="0" smtClean="0"/>
              <a:t>“</a:t>
            </a:r>
            <a:r>
              <a:rPr lang="en-US" dirty="0"/>
              <a:t>The Electors shall meet in their respective states, and vote by ballot for President and Vice-President, one of whom, at least, shall not be an inhabitant of the same state with themselves; they shall name in their ballots the person voted for as President, and in distinct ballots the person voted for as </a:t>
            </a:r>
            <a:r>
              <a:rPr lang="en-US" dirty="0" smtClean="0"/>
              <a:t>Vice-President……”</a:t>
            </a:r>
            <a:endParaRPr lang="en-US" dirty="0" smtClean="0">
              <a:solidFill>
                <a:srgbClr val="FFC000"/>
              </a:solidFill>
            </a:endParaRPr>
          </a:p>
        </p:txBody>
      </p:sp>
    </p:spTree>
    <p:extLst>
      <p:ext uri="{BB962C8B-B14F-4D97-AF65-F5344CB8AC3E}">
        <p14:creationId xmlns:p14="http://schemas.microsoft.com/office/powerpoint/2010/main" val="2766322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US Constitution &amp; Elections</a:t>
            </a:r>
            <a:endParaRPr lang="en-US" dirty="0"/>
          </a:p>
        </p:txBody>
      </p:sp>
      <p:sp>
        <p:nvSpPr>
          <p:cNvPr id="5" name="Content Placeholder 4"/>
          <p:cNvSpPr>
            <a:spLocks noGrp="1"/>
          </p:cNvSpPr>
          <p:nvPr>
            <p:ph idx="1"/>
          </p:nvPr>
        </p:nvSpPr>
        <p:spPr>
          <a:xfrm>
            <a:off x="533400" y="2116183"/>
            <a:ext cx="8388531" cy="3820006"/>
          </a:xfrm>
        </p:spPr>
        <p:txBody>
          <a:bodyPr>
            <a:noAutofit/>
          </a:bodyPr>
          <a:lstStyle/>
          <a:p>
            <a:r>
              <a:rPr lang="en-US" sz="2800" dirty="0" smtClean="0">
                <a:solidFill>
                  <a:srgbClr val="FFC000"/>
                </a:solidFill>
              </a:rPr>
              <a:t>And that’s all the US Constitution has to say about </a:t>
            </a:r>
            <a:r>
              <a:rPr lang="en-US" sz="2800" dirty="0" smtClean="0"/>
              <a:t>elections</a:t>
            </a:r>
            <a:r>
              <a:rPr lang="en-US" sz="2800" dirty="0" smtClean="0">
                <a:solidFill>
                  <a:srgbClr val="FFC000"/>
                </a:solidFill>
              </a:rPr>
              <a:t>…..</a:t>
            </a:r>
          </a:p>
          <a:p>
            <a:pPr lvl="1"/>
            <a:r>
              <a:rPr lang="en-US" sz="2800" dirty="0" smtClean="0"/>
              <a:t>Suffrage</a:t>
            </a:r>
            <a:r>
              <a:rPr lang="en-US" sz="2800" dirty="0" smtClean="0">
                <a:solidFill>
                  <a:srgbClr val="FFC000"/>
                </a:solidFill>
              </a:rPr>
              <a:t> addressed in 15</a:t>
            </a:r>
            <a:r>
              <a:rPr lang="en-US" sz="2800" baseline="30000" dirty="0" smtClean="0">
                <a:solidFill>
                  <a:srgbClr val="FFC000"/>
                </a:solidFill>
              </a:rPr>
              <a:t>th</a:t>
            </a:r>
            <a:r>
              <a:rPr lang="en-US" sz="2800" dirty="0" smtClean="0">
                <a:solidFill>
                  <a:srgbClr val="FFC000"/>
                </a:solidFill>
              </a:rPr>
              <a:t>, 19</a:t>
            </a:r>
            <a:r>
              <a:rPr lang="en-US" sz="2800" baseline="30000" dirty="0" smtClean="0">
                <a:solidFill>
                  <a:srgbClr val="FFC000"/>
                </a:solidFill>
              </a:rPr>
              <a:t>th</a:t>
            </a:r>
            <a:r>
              <a:rPr lang="en-US" sz="2800" dirty="0" smtClean="0">
                <a:solidFill>
                  <a:srgbClr val="FFC000"/>
                </a:solidFill>
              </a:rPr>
              <a:t>, 24</a:t>
            </a:r>
            <a:r>
              <a:rPr lang="en-US" sz="2800" baseline="30000" dirty="0" smtClean="0">
                <a:solidFill>
                  <a:srgbClr val="FFC000"/>
                </a:solidFill>
              </a:rPr>
              <a:t>th</a:t>
            </a:r>
            <a:r>
              <a:rPr lang="en-US" sz="2800" dirty="0" smtClean="0">
                <a:solidFill>
                  <a:srgbClr val="FFC000"/>
                </a:solidFill>
              </a:rPr>
              <a:t>, and 26</a:t>
            </a:r>
            <a:r>
              <a:rPr lang="en-US" sz="2800" baseline="30000" dirty="0" smtClean="0">
                <a:solidFill>
                  <a:srgbClr val="FFC000"/>
                </a:solidFill>
              </a:rPr>
              <a:t>th</a:t>
            </a:r>
            <a:r>
              <a:rPr lang="en-US" sz="2800" dirty="0" smtClean="0">
                <a:solidFill>
                  <a:srgbClr val="FFC000"/>
                </a:solidFill>
              </a:rPr>
              <a:t> amendments</a:t>
            </a:r>
          </a:p>
          <a:p>
            <a:r>
              <a:rPr lang="en-US" sz="2800" dirty="0" smtClean="0">
                <a:solidFill>
                  <a:srgbClr val="FFC000"/>
                </a:solidFill>
              </a:rPr>
              <a:t>State laws and state policies determine how </a:t>
            </a:r>
            <a:r>
              <a:rPr lang="en-US" sz="2800" dirty="0" smtClean="0"/>
              <a:t>elections</a:t>
            </a:r>
            <a:r>
              <a:rPr lang="en-US" sz="2800" dirty="0" smtClean="0">
                <a:solidFill>
                  <a:srgbClr val="FFC000"/>
                </a:solidFill>
              </a:rPr>
              <a:t> are run.</a:t>
            </a:r>
          </a:p>
          <a:p>
            <a:pPr lvl="1"/>
            <a:r>
              <a:rPr lang="en-US" sz="2800" dirty="0" smtClean="0"/>
              <a:t>IN Secretary of State</a:t>
            </a:r>
            <a:r>
              <a:rPr lang="en-US" sz="2800" dirty="0" smtClean="0">
                <a:solidFill>
                  <a:srgbClr val="FFC000"/>
                </a:solidFill>
              </a:rPr>
              <a:t>: </a:t>
            </a:r>
            <a:r>
              <a:rPr lang="en-US" sz="2800" dirty="0">
                <a:hlinkClick r:id="rId2"/>
              </a:rPr>
              <a:t>https://www.in.gov/sos/elections/index.htm</a:t>
            </a:r>
            <a:endParaRPr lang="en-US" sz="2800" dirty="0" smtClean="0">
              <a:solidFill>
                <a:srgbClr val="FFC000"/>
              </a:solidFill>
            </a:endParaRPr>
          </a:p>
          <a:p>
            <a:endParaRPr lang="en-US" dirty="0" smtClean="0">
              <a:solidFill>
                <a:srgbClr val="FFC000"/>
              </a:solidFill>
            </a:endParaRPr>
          </a:p>
        </p:txBody>
      </p:sp>
    </p:spTree>
    <p:extLst>
      <p:ext uri="{BB962C8B-B14F-4D97-AF65-F5344CB8AC3E}">
        <p14:creationId xmlns:p14="http://schemas.microsoft.com/office/powerpoint/2010/main" val="115744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Constitution &amp; Elections</a:t>
            </a:r>
            <a:endParaRPr lang="en-US" dirty="0"/>
          </a:p>
        </p:txBody>
      </p:sp>
      <p:sp>
        <p:nvSpPr>
          <p:cNvPr id="5" name="Content Placeholder 4"/>
          <p:cNvSpPr>
            <a:spLocks noGrp="1"/>
          </p:cNvSpPr>
          <p:nvPr>
            <p:ph idx="1"/>
          </p:nvPr>
        </p:nvSpPr>
        <p:spPr/>
        <p:txBody>
          <a:bodyPr>
            <a:normAutofit/>
          </a:bodyPr>
          <a:lstStyle/>
          <a:p>
            <a:r>
              <a:rPr lang="en-US" sz="3200" dirty="0" smtClean="0">
                <a:solidFill>
                  <a:srgbClr val="FFC000"/>
                </a:solidFill>
              </a:rPr>
              <a:t>What does the Indiana Constitution say about elections and voting?</a:t>
            </a:r>
          </a:p>
          <a:p>
            <a:r>
              <a:rPr lang="en-US" sz="3200" dirty="0" smtClean="0"/>
              <a:t>Current Constitution v. 1851 Constitution activity….</a:t>
            </a:r>
            <a:endParaRPr lang="en-US" sz="3200" dirty="0"/>
          </a:p>
        </p:txBody>
      </p:sp>
    </p:spTree>
    <p:extLst>
      <p:ext uri="{BB962C8B-B14F-4D97-AF65-F5344CB8AC3E}">
        <p14:creationId xmlns:p14="http://schemas.microsoft.com/office/powerpoint/2010/main" val="3462397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Limits on Suffrage: Property</a:t>
            </a:r>
            <a:endParaRPr lang="en-US" dirty="0"/>
          </a:p>
        </p:txBody>
      </p:sp>
      <p:sp>
        <p:nvSpPr>
          <p:cNvPr id="5" name="Content Placeholder 4"/>
          <p:cNvSpPr>
            <a:spLocks noGrp="1"/>
          </p:cNvSpPr>
          <p:nvPr>
            <p:ph idx="1"/>
          </p:nvPr>
        </p:nvSpPr>
        <p:spPr>
          <a:xfrm>
            <a:off x="533400" y="2116183"/>
            <a:ext cx="6887389" cy="3820006"/>
          </a:xfrm>
        </p:spPr>
        <p:txBody>
          <a:bodyPr>
            <a:noAutofit/>
          </a:bodyPr>
          <a:lstStyle/>
          <a:p>
            <a:r>
              <a:rPr lang="en-US" sz="2800" dirty="0" smtClean="0">
                <a:solidFill>
                  <a:srgbClr val="FFC000"/>
                </a:solidFill>
              </a:rPr>
              <a:t>Neither the 1816 nor 1851 Constitution had property requirements…</a:t>
            </a:r>
          </a:p>
        </p:txBody>
      </p:sp>
    </p:spTree>
    <p:extLst>
      <p:ext uri="{BB962C8B-B14F-4D97-AF65-F5344CB8AC3E}">
        <p14:creationId xmlns:p14="http://schemas.microsoft.com/office/powerpoint/2010/main" val="2226640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53228"/>
            <a:ext cx="7044818" cy="1080938"/>
          </a:xfrm>
        </p:spPr>
        <p:txBody>
          <a:bodyPr>
            <a:normAutofit/>
          </a:bodyPr>
          <a:lstStyle/>
          <a:p>
            <a:r>
              <a:rPr lang="en-US" dirty="0" smtClean="0"/>
              <a:t>IN Limits on Suffrage: Citizenship</a:t>
            </a:r>
            <a:endParaRPr lang="en-US" dirty="0"/>
          </a:p>
        </p:txBody>
      </p:sp>
      <p:sp>
        <p:nvSpPr>
          <p:cNvPr id="5" name="Content Placeholder 4"/>
          <p:cNvSpPr>
            <a:spLocks noGrp="1"/>
          </p:cNvSpPr>
          <p:nvPr>
            <p:ph idx="1"/>
          </p:nvPr>
        </p:nvSpPr>
        <p:spPr>
          <a:xfrm>
            <a:off x="533400" y="2116183"/>
            <a:ext cx="6887389" cy="3820006"/>
          </a:xfrm>
        </p:spPr>
        <p:txBody>
          <a:bodyPr>
            <a:noAutofit/>
          </a:bodyPr>
          <a:lstStyle/>
          <a:p>
            <a:r>
              <a:rPr lang="en-US" sz="2800" dirty="0" smtClean="0">
                <a:solidFill>
                  <a:srgbClr val="FFC000"/>
                </a:solidFill>
              </a:rPr>
              <a:t>1851: </a:t>
            </a:r>
            <a:r>
              <a:rPr lang="en-US" sz="2800" dirty="0" smtClean="0"/>
              <a:t>‘Declarant Aliens’ with one year of residence are allowed to vote</a:t>
            </a:r>
          </a:p>
          <a:p>
            <a:r>
              <a:rPr lang="en-US" sz="2800" dirty="0" smtClean="0">
                <a:solidFill>
                  <a:srgbClr val="FFC000"/>
                </a:solidFill>
              </a:rPr>
              <a:t>1921:  </a:t>
            </a:r>
            <a:r>
              <a:rPr lang="en-US" sz="2800" dirty="0" smtClean="0"/>
              <a:t>Amendment to IN Const. revoked franchise; only “citizen of the United States” can now vote</a:t>
            </a:r>
          </a:p>
        </p:txBody>
      </p:sp>
    </p:spTree>
    <p:extLst>
      <p:ext uri="{BB962C8B-B14F-4D97-AF65-F5344CB8AC3E}">
        <p14:creationId xmlns:p14="http://schemas.microsoft.com/office/powerpoint/2010/main" val="221406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53228"/>
            <a:ext cx="7044818" cy="1080938"/>
          </a:xfrm>
        </p:spPr>
        <p:txBody>
          <a:bodyPr>
            <a:normAutofit/>
          </a:bodyPr>
          <a:lstStyle/>
          <a:p>
            <a:r>
              <a:rPr lang="en-US" dirty="0" smtClean="0"/>
              <a:t>IN Limits on Suffrage: Race</a:t>
            </a:r>
            <a:endParaRPr lang="en-US" dirty="0"/>
          </a:p>
        </p:txBody>
      </p:sp>
      <p:sp>
        <p:nvSpPr>
          <p:cNvPr id="5" name="Content Placeholder 4"/>
          <p:cNvSpPr>
            <a:spLocks noGrp="1"/>
          </p:cNvSpPr>
          <p:nvPr>
            <p:ph idx="1"/>
          </p:nvPr>
        </p:nvSpPr>
        <p:spPr>
          <a:xfrm>
            <a:off x="533400" y="2116183"/>
            <a:ext cx="7448006" cy="3820006"/>
          </a:xfrm>
        </p:spPr>
        <p:txBody>
          <a:bodyPr>
            <a:noAutofit/>
          </a:bodyPr>
          <a:lstStyle/>
          <a:p>
            <a:r>
              <a:rPr lang="en-US" sz="2800" dirty="0" smtClean="0">
                <a:solidFill>
                  <a:srgbClr val="FFC000"/>
                </a:solidFill>
              </a:rPr>
              <a:t>1816: </a:t>
            </a:r>
            <a:r>
              <a:rPr lang="en-US" sz="2800" dirty="0" smtClean="0"/>
              <a:t>White, US citizen</a:t>
            </a:r>
          </a:p>
          <a:p>
            <a:r>
              <a:rPr lang="en-US" sz="2800" dirty="0" smtClean="0">
                <a:solidFill>
                  <a:srgbClr val="FFC000"/>
                </a:solidFill>
              </a:rPr>
              <a:t>1851:  </a:t>
            </a:r>
            <a:r>
              <a:rPr lang="en-US" sz="2800" dirty="0" smtClean="0"/>
              <a:t>“no negro or mulatto” (sec. 5); citizen of the United States, ‘declarant alien’</a:t>
            </a:r>
          </a:p>
          <a:p>
            <a:r>
              <a:rPr lang="en-US" sz="2800" dirty="0" smtClean="0">
                <a:solidFill>
                  <a:srgbClr val="FFC000"/>
                </a:solidFill>
              </a:rPr>
              <a:t>1881: </a:t>
            </a:r>
            <a:r>
              <a:rPr lang="en-US" sz="2800" dirty="0" smtClean="0"/>
              <a:t>IN </a:t>
            </a:r>
            <a:r>
              <a:rPr lang="en-US" sz="2800" dirty="0" err="1" smtClean="0"/>
              <a:t>Const</a:t>
            </a:r>
            <a:r>
              <a:rPr lang="en-US" sz="2800" dirty="0" smtClean="0"/>
              <a:t> amended following 14</a:t>
            </a:r>
            <a:r>
              <a:rPr lang="en-US" sz="2800" baseline="30000" dirty="0" smtClean="0"/>
              <a:t>th</a:t>
            </a:r>
            <a:r>
              <a:rPr lang="en-US" sz="2800" dirty="0" smtClean="0"/>
              <a:t> Amend to US Constitution (Ratified in 1868); </a:t>
            </a:r>
            <a:endParaRPr lang="en-US" sz="2800" dirty="0" smtClean="0">
              <a:solidFill>
                <a:srgbClr val="FFC000"/>
              </a:solidFill>
            </a:endParaRPr>
          </a:p>
        </p:txBody>
      </p:sp>
    </p:spTree>
    <p:extLst>
      <p:ext uri="{BB962C8B-B14F-4D97-AF65-F5344CB8AC3E}">
        <p14:creationId xmlns:p14="http://schemas.microsoft.com/office/powerpoint/2010/main" val="2063040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53228"/>
            <a:ext cx="7044818" cy="1080938"/>
          </a:xfrm>
        </p:spPr>
        <p:txBody>
          <a:bodyPr>
            <a:normAutofit/>
          </a:bodyPr>
          <a:lstStyle/>
          <a:p>
            <a:r>
              <a:rPr lang="en-US" dirty="0" smtClean="0"/>
              <a:t>IN Limits on Suffrage: Sex</a:t>
            </a:r>
            <a:endParaRPr lang="en-US" dirty="0"/>
          </a:p>
        </p:txBody>
      </p:sp>
      <p:sp>
        <p:nvSpPr>
          <p:cNvPr id="5" name="Content Placeholder 4"/>
          <p:cNvSpPr>
            <a:spLocks noGrp="1"/>
          </p:cNvSpPr>
          <p:nvPr>
            <p:ph idx="1"/>
          </p:nvPr>
        </p:nvSpPr>
        <p:spPr>
          <a:xfrm>
            <a:off x="533400" y="2116183"/>
            <a:ext cx="8257903" cy="3820006"/>
          </a:xfrm>
        </p:spPr>
        <p:txBody>
          <a:bodyPr>
            <a:noAutofit/>
          </a:bodyPr>
          <a:lstStyle/>
          <a:p>
            <a:r>
              <a:rPr lang="en-US" sz="2800" dirty="0" smtClean="0">
                <a:solidFill>
                  <a:srgbClr val="FFC000"/>
                </a:solidFill>
              </a:rPr>
              <a:t>1851: </a:t>
            </a:r>
            <a:r>
              <a:rPr lang="en-US" sz="2800" dirty="0" smtClean="0"/>
              <a:t>White, Male, US Citizen; White, male, Declarant Alien (with 1 year residence)</a:t>
            </a:r>
          </a:p>
          <a:p>
            <a:r>
              <a:rPr lang="en-US" sz="2800" dirty="0" smtClean="0">
                <a:solidFill>
                  <a:srgbClr val="FFC000"/>
                </a:solidFill>
              </a:rPr>
              <a:t>1917:  </a:t>
            </a:r>
            <a:r>
              <a:rPr lang="en-US" sz="2800" dirty="0" smtClean="0"/>
              <a:t>Allowed women to vote in elections for “County and municipal officers not provided in the Constitution and for delegates to Const. Convention.”  </a:t>
            </a:r>
          </a:p>
          <a:p>
            <a:r>
              <a:rPr lang="en-US" sz="2800" dirty="0" smtClean="0">
                <a:solidFill>
                  <a:srgbClr val="FFC000"/>
                </a:solidFill>
              </a:rPr>
              <a:t>1919: </a:t>
            </a:r>
            <a:r>
              <a:rPr lang="en-US" sz="2800" dirty="0" smtClean="0"/>
              <a:t>1917 law declared unconstitutional by IN Supreme Court in </a:t>
            </a:r>
            <a:r>
              <a:rPr lang="en-US" sz="2800" i="1" dirty="0" smtClean="0"/>
              <a:t>Election Commissioners v. Knight</a:t>
            </a:r>
          </a:p>
          <a:p>
            <a:r>
              <a:rPr lang="en-US" sz="2800" dirty="0" smtClean="0">
                <a:solidFill>
                  <a:srgbClr val="FFC000"/>
                </a:solidFill>
              </a:rPr>
              <a:t>1920: </a:t>
            </a:r>
            <a:r>
              <a:rPr lang="en-US" sz="2800" dirty="0" smtClean="0"/>
              <a:t>19</a:t>
            </a:r>
            <a:r>
              <a:rPr lang="en-US" sz="2800" baseline="30000" dirty="0" smtClean="0"/>
              <a:t>th</a:t>
            </a:r>
            <a:r>
              <a:rPr lang="en-US" sz="2800" dirty="0" smtClean="0"/>
              <a:t> Amendment to US Constitution; IN </a:t>
            </a:r>
            <a:r>
              <a:rPr lang="en-US" sz="2800" dirty="0" err="1" smtClean="0"/>
              <a:t>Const</a:t>
            </a:r>
            <a:r>
              <a:rPr lang="en-US" sz="2800" dirty="0" smtClean="0"/>
              <a:t> [Section 2(a)] amended in 1921.</a:t>
            </a:r>
          </a:p>
        </p:txBody>
      </p:sp>
    </p:spTree>
    <p:extLst>
      <p:ext uri="{BB962C8B-B14F-4D97-AF65-F5344CB8AC3E}">
        <p14:creationId xmlns:p14="http://schemas.microsoft.com/office/powerpoint/2010/main" val="3761610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53228"/>
            <a:ext cx="7044818" cy="1080938"/>
          </a:xfrm>
        </p:spPr>
        <p:txBody>
          <a:bodyPr>
            <a:normAutofit/>
          </a:bodyPr>
          <a:lstStyle/>
          <a:p>
            <a:r>
              <a:rPr lang="en-US" dirty="0" smtClean="0"/>
              <a:t>IN Limits on Suffrage: Criminals</a:t>
            </a:r>
            <a:endParaRPr lang="en-US" dirty="0"/>
          </a:p>
        </p:txBody>
      </p:sp>
      <p:sp>
        <p:nvSpPr>
          <p:cNvPr id="5" name="Content Placeholder 4"/>
          <p:cNvSpPr>
            <a:spLocks noGrp="1"/>
          </p:cNvSpPr>
          <p:nvPr>
            <p:ph idx="1"/>
          </p:nvPr>
        </p:nvSpPr>
        <p:spPr>
          <a:xfrm>
            <a:off x="533400" y="2116183"/>
            <a:ext cx="6887389" cy="3820006"/>
          </a:xfrm>
        </p:spPr>
        <p:txBody>
          <a:bodyPr>
            <a:noAutofit/>
          </a:bodyPr>
          <a:lstStyle/>
          <a:p>
            <a:r>
              <a:rPr lang="en-US" dirty="0" smtClean="0">
                <a:solidFill>
                  <a:srgbClr val="FFC000"/>
                </a:solidFill>
              </a:rPr>
              <a:t>1851: </a:t>
            </a:r>
            <a:r>
              <a:rPr lang="en-US" dirty="0" smtClean="0"/>
              <a:t>“The </a:t>
            </a:r>
            <a:r>
              <a:rPr lang="en-US" dirty="0"/>
              <a:t>General Assembly shall have power to deprive of the right of suffrage, and to render ineligible, any person convicted of an infamous </a:t>
            </a:r>
            <a:r>
              <a:rPr lang="en-US" dirty="0" smtClean="0"/>
              <a:t>crime</a:t>
            </a:r>
            <a:r>
              <a:rPr lang="en-US" dirty="0"/>
              <a:t> </a:t>
            </a:r>
            <a:r>
              <a:rPr lang="en-US" dirty="0" smtClean="0"/>
              <a:t>(Section 8).” </a:t>
            </a:r>
          </a:p>
          <a:p>
            <a:r>
              <a:rPr lang="en-US" dirty="0" smtClean="0">
                <a:solidFill>
                  <a:srgbClr val="FFC000"/>
                </a:solidFill>
              </a:rPr>
              <a:t>1881:  </a:t>
            </a:r>
            <a:r>
              <a:rPr lang="en-US" dirty="0" smtClean="0"/>
              <a:t>Statute passed to prevent those convicted of felonies from voting while in prison. (IC 3-7-13)</a:t>
            </a:r>
          </a:p>
          <a:p>
            <a:pPr lvl="1"/>
            <a:r>
              <a:rPr lang="en-US" sz="2400" dirty="0" smtClean="0"/>
              <a:t>Parolees and probationers can vote….</a:t>
            </a:r>
            <a:endParaRPr lang="en-US" sz="2400" dirty="0"/>
          </a:p>
        </p:txBody>
      </p:sp>
    </p:spTree>
    <p:extLst>
      <p:ext uri="{BB962C8B-B14F-4D97-AF65-F5344CB8AC3E}">
        <p14:creationId xmlns:p14="http://schemas.microsoft.com/office/powerpoint/2010/main" val="32347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word about the Center…</a:t>
            </a:r>
            <a:endParaRPr lang="en-US" dirty="0"/>
          </a:p>
        </p:txBody>
      </p:sp>
      <p:sp>
        <p:nvSpPr>
          <p:cNvPr id="5" name="Content Placeholder 4"/>
          <p:cNvSpPr>
            <a:spLocks noGrp="1"/>
          </p:cNvSpPr>
          <p:nvPr>
            <p:ph idx="1"/>
          </p:nvPr>
        </p:nvSpPr>
        <p:spPr>
          <a:xfrm>
            <a:off x="533400" y="2142308"/>
            <a:ext cx="7800703" cy="4349931"/>
          </a:xfrm>
        </p:spPr>
        <p:txBody>
          <a:bodyPr>
            <a:normAutofit/>
          </a:bodyPr>
          <a:lstStyle/>
          <a:p>
            <a:r>
              <a:rPr lang="en-US" dirty="0" smtClean="0"/>
              <a:t>Design and deliver programming for </a:t>
            </a:r>
            <a:r>
              <a:rPr lang="en-US" dirty="0"/>
              <a:t>K-12 </a:t>
            </a:r>
            <a:r>
              <a:rPr lang="en-US" dirty="0" smtClean="0"/>
              <a:t>educators and students focused on civic and economic education…</a:t>
            </a:r>
          </a:p>
          <a:p>
            <a:r>
              <a:rPr lang="en-US" dirty="0" smtClean="0">
                <a:hlinkClick r:id="rId2"/>
              </a:rPr>
              <a:t>https</a:t>
            </a:r>
            <a:r>
              <a:rPr lang="en-US" dirty="0">
                <a:hlinkClick r:id="rId2"/>
              </a:rPr>
              <a:t>://www.education.purdue.edu/ackerman-center</a:t>
            </a:r>
            <a:r>
              <a:rPr lang="en-US" dirty="0" smtClean="0">
                <a:hlinkClick r:id="rId2"/>
              </a:rPr>
              <a:t>/</a:t>
            </a:r>
            <a:r>
              <a:rPr lang="en-US" dirty="0" smtClean="0"/>
              <a:t> </a:t>
            </a:r>
          </a:p>
          <a:p>
            <a:endParaRPr lang="en-US" dirty="0" smtClean="0"/>
          </a:p>
          <a:p>
            <a:endParaRPr lang="en-US" dirty="0"/>
          </a:p>
        </p:txBody>
      </p:sp>
    </p:spTree>
    <p:extLst>
      <p:ext uri="{BB962C8B-B14F-4D97-AF65-F5344CB8AC3E}">
        <p14:creationId xmlns:p14="http://schemas.microsoft.com/office/powerpoint/2010/main" val="115270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53228"/>
            <a:ext cx="7044818" cy="1080938"/>
          </a:xfrm>
        </p:spPr>
        <p:txBody>
          <a:bodyPr>
            <a:normAutofit/>
          </a:bodyPr>
          <a:lstStyle/>
          <a:p>
            <a:r>
              <a:rPr lang="en-US" dirty="0" smtClean="0"/>
              <a:t>IN Limits on Suffrage: Literacy</a:t>
            </a:r>
            <a:endParaRPr lang="en-US" dirty="0"/>
          </a:p>
        </p:txBody>
      </p:sp>
      <p:sp>
        <p:nvSpPr>
          <p:cNvPr id="5" name="Content Placeholder 4"/>
          <p:cNvSpPr>
            <a:spLocks noGrp="1"/>
          </p:cNvSpPr>
          <p:nvPr>
            <p:ph idx="1"/>
          </p:nvPr>
        </p:nvSpPr>
        <p:spPr>
          <a:xfrm>
            <a:off x="533400" y="2116183"/>
            <a:ext cx="7996646" cy="3820006"/>
          </a:xfrm>
        </p:spPr>
        <p:txBody>
          <a:bodyPr>
            <a:noAutofit/>
          </a:bodyPr>
          <a:lstStyle/>
          <a:p>
            <a:r>
              <a:rPr lang="en-US" sz="2800" dirty="0" smtClean="0"/>
              <a:t>IN has </a:t>
            </a:r>
            <a:r>
              <a:rPr lang="en-US" sz="2800" u="sng" dirty="0" smtClean="0"/>
              <a:t>never</a:t>
            </a:r>
            <a:r>
              <a:rPr lang="en-US" sz="2800" dirty="0" smtClean="0"/>
              <a:t> had a literacy qualification….</a:t>
            </a:r>
            <a:endParaRPr lang="en-US" sz="2800" dirty="0"/>
          </a:p>
        </p:txBody>
      </p:sp>
    </p:spTree>
    <p:extLst>
      <p:ext uri="{BB962C8B-B14F-4D97-AF65-F5344CB8AC3E}">
        <p14:creationId xmlns:p14="http://schemas.microsoft.com/office/powerpoint/2010/main" val="171514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53228"/>
            <a:ext cx="7044818" cy="1080938"/>
          </a:xfrm>
        </p:spPr>
        <p:txBody>
          <a:bodyPr>
            <a:normAutofit/>
          </a:bodyPr>
          <a:lstStyle/>
          <a:p>
            <a:r>
              <a:rPr lang="en-US" dirty="0" smtClean="0"/>
              <a:t>IN Limits on Suffrage: Residency</a:t>
            </a:r>
            <a:endParaRPr lang="en-US" dirty="0"/>
          </a:p>
        </p:txBody>
      </p:sp>
      <p:sp>
        <p:nvSpPr>
          <p:cNvPr id="5" name="Content Placeholder 4"/>
          <p:cNvSpPr>
            <a:spLocks noGrp="1"/>
          </p:cNvSpPr>
          <p:nvPr>
            <p:ph idx="1"/>
          </p:nvPr>
        </p:nvSpPr>
        <p:spPr>
          <a:xfrm>
            <a:off x="533400" y="2116183"/>
            <a:ext cx="6887389" cy="3820006"/>
          </a:xfrm>
        </p:spPr>
        <p:txBody>
          <a:bodyPr>
            <a:noAutofit/>
          </a:bodyPr>
          <a:lstStyle/>
          <a:p>
            <a:r>
              <a:rPr lang="en-US" dirty="0">
                <a:solidFill>
                  <a:srgbClr val="FFC000"/>
                </a:solidFill>
              </a:rPr>
              <a:t>1851: </a:t>
            </a:r>
            <a:r>
              <a:rPr lang="en-US" sz="2000" dirty="0" smtClean="0"/>
              <a:t>“</a:t>
            </a:r>
            <a:r>
              <a:rPr lang="en-US" sz="2000" dirty="0"/>
              <a:t>every white male citizen of the United States, of the age of twenty-one years and upwards, who shall have resided in the State during the </a:t>
            </a:r>
            <a:r>
              <a:rPr lang="en-US" sz="2000" b="1" i="1" dirty="0"/>
              <a:t>six months </a:t>
            </a:r>
            <a:r>
              <a:rPr lang="en-US" sz="2000" dirty="0"/>
              <a:t>immediately preceding such election; and every white male, of foreign birth, of the age of twenty-one years and upwards, who shall have resided in the United States </a:t>
            </a:r>
            <a:r>
              <a:rPr lang="en-US" sz="2000" b="1" i="1" dirty="0"/>
              <a:t>one year</a:t>
            </a:r>
            <a:r>
              <a:rPr lang="en-US" sz="2000" dirty="0"/>
              <a:t>, and shall have resided in the State during the </a:t>
            </a:r>
            <a:r>
              <a:rPr lang="en-US" sz="2000" b="1" i="1" dirty="0"/>
              <a:t>six months </a:t>
            </a:r>
            <a:r>
              <a:rPr lang="en-US" sz="2000" dirty="0"/>
              <a:t>immediately preceding such election, and shall have declared his intention to become a citizen of the United </a:t>
            </a:r>
            <a:r>
              <a:rPr lang="en-US" sz="2000" dirty="0" smtClean="0"/>
              <a:t>States….shall </a:t>
            </a:r>
            <a:r>
              <a:rPr lang="en-US" sz="2000" dirty="0"/>
              <a:t>be entitled to vote, in the </a:t>
            </a:r>
            <a:r>
              <a:rPr lang="en-US" sz="2000" b="1" i="1" dirty="0"/>
              <a:t>township or precinct where he may reside.</a:t>
            </a:r>
          </a:p>
          <a:p>
            <a:r>
              <a:rPr lang="en-US" sz="2000" dirty="0" smtClean="0">
                <a:solidFill>
                  <a:srgbClr val="FFC000"/>
                </a:solidFill>
              </a:rPr>
              <a:t>1976:  “</a:t>
            </a:r>
            <a:r>
              <a:rPr lang="en-US" sz="2000" dirty="0" smtClean="0"/>
              <a:t>A </a:t>
            </a:r>
            <a:r>
              <a:rPr lang="en-US" sz="2000" dirty="0"/>
              <a:t>citizen of the United States who is at least eighteen (18) years of age and who has been a resident of a precinct thirty (30) days immediately preceding an election may vote in that precinct at the election</a:t>
            </a:r>
            <a:r>
              <a:rPr lang="en-US" sz="2000" dirty="0" smtClean="0"/>
              <a:t>.”</a:t>
            </a:r>
            <a:endParaRPr lang="en-US" sz="2000" dirty="0"/>
          </a:p>
        </p:txBody>
      </p:sp>
    </p:spTree>
    <p:extLst>
      <p:ext uri="{BB962C8B-B14F-4D97-AF65-F5344CB8AC3E}">
        <p14:creationId xmlns:p14="http://schemas.microsoft.com/office/powerpoint/2010/main" val="159299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3"/>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a:t>
            </a:r>
            <a:endParaRPr lang="en-US" dirty="0"/>
          </a:p>
        </p:txBody>
      </p:sp>
      <p:pic>
        <p:nvPicPr>
          <p:cNvPr id="1026"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96987" y="2213458"/>
            <a:ext cx="4800806" cy="42227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229033" y="2157895"/>
            <a:ext cx="5953125" cy="4333875"/>
          </a:xfrm>
          <a:prstGeom prst="rect">
            <a:avLst/>
          </a:prstGeom>
        </p:spPr>
      </p:pic>
      <p:pic>
        <p:nvPicPr>
          <p:cNvPr id="4" name="Picture 3"/>
          <p:cNvPicPr>
            <a:picLocks noChangeAspect="1"/>
          </p:cNvPicPr>
          <p:nvPr/>
        </p:nvPicPr>
        <p:blipFill>
          <a:blip r:embed="rId4"/>
          <a:stretch>
            <a:fillRect/>
          </a:stretch>
        </p:blipFill>
        <p:spPr>
          <a:xfrm>
            <a:off x="512500" y="1743565"/>
            <a:ext cx="7615518" cy="4692643"/>
          </a:xfrm>
          <a:prstGeom prst="rect">
            <a:avLst/>
          </a:prstGeom>
        </p:spPr>
      </p:pic>
      <p:pic>
        <p:nvPicPr>
          <p:cNvPr id="6" name="Picture 5"/>
          <p:cNvPicPr>
            <a:picLocks noChangeAspect="1"/>
          </p:cNvPicPr>
          <p:nvPr/>
        </p:nvPicPr>
        <p:blipFill rotWithShape="1">
          <a:blip r:embed="rId5"/>
          <a:srcRect b="8439"/>
          <a:stretch/>
        </p:blipFill>
        <p:spPr>
          <a:xfrm>
            <a:off x="138784" y="1202347"/>
            <a:ext cx="8362950" cy="5564110"/>
          </a:xfrm>
          <a:prstGeom prst="rect">
            <a:avLst/>
          </a:prstGeom>
        </p:spPr>
      </p:pic>
      <p:pic>
        <p:nvPicPr>
          <p:cNvPr id="8" name="Picture 7"/>
          <p:cNvPicPr>
            <a:picLocks noChangeAspect="1"/>
          </p:cNvPicPr>
          <p:nvPr/>
        </p:nvPicPr>
        <p:blipFill>
          <a:blip r:embed="rId6"/>
          <a:stretch>
            <a:fillRect/>
          </a:stretch>
        </p:blipFill>
        <p:spPr>
          <a:xfrm>
            <a:off x="2471868" y="299177"/>
            <a:ext cx="4956305" cy="6510401"/>
          </a:xfrm>
          <a:prstGeom prst="rect">
            <a:avLst/>
          </a:prstGeom>
        </p:spPr>
      </p:pic>
      <p:pic>
        <p:nvPicPr>
          <p:cNvPr id="9" name="Picture 8"/>
          <p:cNvPicPr>
            <a:picLocks noChangeAspect="1"/>
          </p:cNvPicPr>
          <p:nvPr/>
        </p:nvPicPr>
        <p:blipFill>
          <a:blip r:embed="rId7"/>
          <a:stretch>
            <a:fillRect/>
          </a:stretch>
        </p:blipFill>
        <p:spPr>
          <a:xfrm>
            <a:off x="753974" y="1929182"/>
            <a:ext cx="6674199" cy="4562588"/>
          </a:xfrm>
          <a:prstGeom prst="rect">
            <a:avLst/>
          </a:prstGeom>
        </p:spPr>
      </p:pic>
    </p:spTree>
    <p:extLst>
      <p:ext uri="{BB962C8B-B14F-4D97-AF65-F5344CB8AC3E}">
        <p14:creationId xmlns:p14="http://schemas.microsoft.com/office/powerpoint/2010/main" val="391450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a:t>
            </a:r>
            <a:endParaRPr lang="en-US" dirty="0"/>
          </a:p>
        </p:txBody>
      </p:sp>
      <p:sp>
        <p:nvSpPr>
          <p:cNvPr id="5" name="Content Placeholder 4"/>
          <p:cNvSpPr>
            <a:spLocks noGrp="1"/>
          </p:cNvSpPr>
          <p:nvPr>
            <p:ph idx="1"/>
          </p:nvPr>
        </p:nvSpPr>
        <p:spPr>
          <a:xfrm>
            <a:off x="531639" y="2283334"/>
            <a:ext cx="7660577" cy="4221969"/>
          </a:xfrm>
        </p:spPr>
        <p:txBody>
          <a:bodyPr>
            <a:noAutofit/>
          </a:bodyPr>
          <a:lstStyle/>
          <a:p>
            <a:r>
              <a:rPr lang="en-US" sz="2600" dirty="0" smtClean="0"/>
              <a:t>What do you know about the Electoral College?</a:t>
            </a:r>
          </a:p>
          <a:p>
            <a:r>
              <a:rPr lang="en-US" sz="2800" dirty="0">
                <a:hlinkClick r:id="rId2"/>
              </a:rPr>
              <a:t>https://www.aarp.org/politics-society/government-elections/info-2016/the-electoral-college-quiz.html#quest1</a:t>
            </a:r>
            <a:endParaRPr lang="en-US" sz="2600" dirty="0"/>
          </a:p>
        </p:txBody>
      </p:sp>
    </p:spTree>
    <p:extLst>
      <p:ext uri="{BB962C8B-B14F-4D97-AF65-F5344CB8AC3E}">
        <p14:creationId xmlns:p14="http://schemas.microsoft.com/office/powerpoint/2010/main" val="109179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sz="2600" dirty="0" smtClean="0"/>
              <a:t>On 5 occasions, the candidate with fewer votes has gone on to become President….can you name them all?</a:t>
            </a:r>
          </a:p>
          <a:p>
            <a:pPr marL="457200" lvl="1"/>
            <a:r>
              <a:rPr lang="en-US" sz="2200" dirty="0" smtClean="0">
                <a:solidFill>
                  <a:srgbClr val="FFC000"/>
                </a:solidFill>
              </a:rPr>
              <a:t>1824: </a:t>
            </a:r>
            <a:r>
              <a:rPr lang="en-US" sz="2200" dirty="0" smtClean="0"/>
              <a:t>John Quincy Adams (114,023) v. Andrew Jackson (152,901)</a:t>
            </a:r>
          </a:p>
          <a:p>
            <a:pPr marL="457200" lvl="1"/>
            <a:r>
              <a:rPr lang="en-US" sz="2200" dirty="0" smtClean="0">
                <a:solidFill>
                  <a:srgbClr val="FFC000"/>
                </a:solidFill>
              </a:rPr>
              <a:t>1876: </a:t>
            </a:r>
            <a:r>
              <a:rPr lang="en-US" sz="2200" dirty="0" smtClean="0"/>
              <a:t>Rutherford B. Hayes (4,034,311) v. Samuel Tilden (4,288,546)</a:t>
            </a:r>
          </a:p>
          <a:p>
            <a:pPr marL="457200" lvl="1"/>
            <a:r>
              <a:rPr lang="en-US" sz="2200" dirty="0" smtClean="0">
                <a:solidFill>
                  <a:srgbClr val="FFC000"/>
                </a:solidFill>
              </a:rPr>
              <a:t>1888: </a:t>
            </a:r>
            <a:r>
              <a:rPr lang="en-US" sz="2200" dirty="0" smtClean="0"/>
              <a:t>Benjamin Harrison (5,443,892) v. Grover Cleveland (5,534,488)</a:t>
            </a:r>
          </a:p>
          <a:p>
            <a:pPr marL="457200" lvl="1"/>
            <a:r>
              <a:rPr lang="en-US" sz="2200" dirty="0" smtClean="0">
                <a:solidFill>
                  <a:srgbClr val="FFC000"/>
                </a:solidFill>
              </a:rPr>
              <a:t>2000: </a:t>
            </a:r>
            <a:r>
              <a:rPr lang="en-US" sz="2200" dirty="0" smtClean="0"/>
              <a:t>George W. Bush (50,456,002) v. Al Gore (50,999,897)</a:t>
            </a:r>
          </a:p>
          <a:p>
            <a:pPr marL="457200" lvl="1"/>
            <a:r>
              <a:rPr lang="en-US" sz="2200" dirty="0" smtClean="0">
                <a:solidFill>
                  <a:srgbClr val="FFC000"/>
                </a:solidFill>
              </a:rPr>
              <a:t>2016: </a:t>
            </a:r>
            <a:r>
              <a:rPr lang="en-US" sz="2200" dirty="0" smtClean="0"/>
              <a:t>Donald Trump (62,984,828) v. Hillary Clinton (65,853,514)</a:t>
            </a:r>
          </a:p>
          <a:p>
            <a:pPr marL="0"/>
            <a:r>
              <a:rPr lang="en-US" sz="3600" dirty="0"/>
              <a:t>How can this be in a ‘democracy’?</a:t>
            </a:r>
          </a:p>
          <a:p>
            <a:pPr marL="228600" lvl="1" indent="0">
              <a:buNone/>
            </a:pPr>
            <a:endParaRPr lang="en-US" sz="2200" dirty="0"/>
          </a:p>
        </p:txBody>
      </p:sp>
    </p:spTree>
    <p:extLst>
      <p:ext uri="{BB962C8B-B14F-4D97-AF65-F5344CB8AC3E}">
        <p14:creationId xmlns:p14="http://schemas.microsoft.com/office/powerpoint/2010/main" val="14938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sz="3200" dirty="0" smtClean="0"/>
              <a:t>A voter entering the polling booth and seeing the names of two candidates for President checks the name of her favorite and imagines she has cast a vote for President….</a:t>
            </a:r>
            <a:r>
              <a:rPr lang="en-US" sz="3200" dirty="0" smtClean="0">
                <a:solidFill>
                  <a:srgbClr val="FFC000"/>
                </a:solidFill>
              </a:rPr>
              <a:t>BUT SHE HASN’T!</a:t>
            </a:r>
          </a:p>
          <a:p>
            <a:r>
              <a:rPr lang="en-US" sz="3200" dirty="0" smtClean="0"/>
              <a:t>What’s the story??</a:t>
            </a:r>
          </a:p>
          <a:p>
            <a:r>
              <a:rPr lang="en-US" sz="3200" dirty="0" smtClean="0"/>
              <a:t>See </a:t>
            </a:r>
            <a:r>
              <a:rPr lang="en-US" sz="3200" dirty="0" smtClean="0">
                <a:solidFill>
                  <a:srgbClr val="FFC000"/>
                </a:solidFill>
              </a:rPr>
              <a:t>Article 2, Sec. 1, Clause 2 </a:t>
            </a:r>
            <a:r>
              <a:rPr lang="en-US" sz="3200" dirty="0" smtClean="0"/>
              <a:t>(‘The Elector Clause’) &amp; </a:t>
            </a:r>
            <a:r>
              <a:rPr lang="en-US" sz="3200" dirty="0" smtClean="0">
                <a:solidFill>
                  <a:srgbClr val="FFC000"/>
                </a:solidFill>
              </a:rPr>
              <a:t>12</a:t>
            </a:r>
            <a:r>
              <a:rPr lang="en-US" sz="3200" baseline="30000" dirty="0" smtClean="0">
                <a:solidFill>
                  <a:srgbClr val="FFC000"/>
                </a:solidFill>
              </a:rPr>
              <a:t>th</a:t>
            </a:r>
            <a:r>
              <a:rPr lang="en-US" sz="3200" dirty="0" smtClean="0">
                <a:solidFill>
                  <a:srgbClr val="FFC000"/>
                </a:solidFill>
              </a:rPr>
              <a:t> Amend.</a:t>
            </a:r>
            <a:endParaRPr lang="en-US" sz="3200" dirty="0">
              <a:solidFill>
                <a:srgbClr val="FFC000"/>
              </a:solidFill>
            </a:endParaRPr>
          </a:p>
        </p:txBody>
      </p:sp>
    </p:spTree>
    <p:extLst>
      <p:ext uri="{BB962C8B-B14F-4D97-AF65-F5344CB8AC3E}">
        <p14:creationId xmlns:p14="http://schemas.microsoft.com/office/powerpoint/2010/main" val="526053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History</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dirty="0" smtClean="0"/>
              <a:t>At the Constitutional Convention in 1787, the question of how to elect the President was </a:t>
            </a:r>
            <a:r>
              <a:rPr lang="en-US" dirty="0" smtClean="0">
                <a:solidFill>
                  <a:srgbClr val="FFC000"/>
                </a:solidFill>
              </a:rPr>
              <a:t>“in truth, one of the most difficult of all we have to decide </a:t>
            </a:r>
            <a:r>
              <a:rPr lang="en-US" dirty="0" smtClean="0"/>
              <a:t>(James Wilson, PA delegate).”</a:t>
            </a:r>
          </a:p>
          <a:p>
            <a:pPr lvl="1"/>
            <a:endParaRPr lang="en-US" dirty="0"/>
          </a:p>
        </p:txBody>
      </p:sp>
    </p:spTree>
    <p:extLst>
      <p:ext uri="{BB962C8B-B14F-4D97-AF65-F5344CB8AC3E}">
        <p14:creationId xmlns:p14="http://schemas.microsoft.com/office/powerpoint/2010/main" val="75885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History</a:t>
            </a:r>
            <a:endParaRPr lang="en-US" dirty="0"/>
          </a:p>
        </p:txBody>
      </p:sp>
      <p:sp>
        <p:nvSpPr>
          <p:cNvPr id="5" name="Content Placeholder 4"/>
          <p:cNvSpPr>
            <a:spLocks noGrp="1"/>
          </p:cNvSpPr>
          <p:nvPr>
            <p:ph idx="1"/>
          </p:nvPr>
        </p:nvSpPr>
        <p:spPr>
          <a:xfrm>
            <a:off x="117566" y="2011680"/>
            <a:ext cx="8934994" cy="4493624"/>
          </a:xfrm>
        </p:spPr>
        <p:txBody>
          <a:bodyPr>
            <a:noAutofit/>
          </a:bodyPr>
          <a:lstStyle/>
          <a:p>
            <a:r>
              <a:rPr lang="en-US" dirty="0" smtClean="0"/>
              <a:t>Three approaches were debated:</a:t>
            </a:r>
          </a:p>
          <a:p>
            <a:r>
              <a:rPr lang="en-US" sz="1800" dirty="0" smtClean="0">
                <a:solidFill>
                  <a:srgbClr val="FFC000"/>
                </a:solidFill>
              </a:rPr>
              <a:t>Election by Congress: </a:t>
            </a:r>
          </a:p>
          <a:p>
            <a:pPr lvl="1"/>
            <a:r>
              <a:rPr lang="en-US" sz="1600" dirty="0" smtClean="0"/>
              <a:t>indirect election would provided a buffer between the “well-meaning, but uninformed people (Jefferson)”</a:t>
            </a:r>
          </a:p>
          <a:p>
            <a:pPr lvl="1"/>
            <a:r>
              <a:rPr lang="en-US" sz="1600" dirty="0" smtClean="0"/>
              <a:t>but would threaten separation of powers (Pres. had veto power).</a:t>
            </a:r>
          </a:p>
          <a:p>
            <a:r>
              <a:rPr lang="en-US" sz="1800" dirty="0" smtClean="0">
                <a:solidFill>
                  <a:srgbClr val="FFC000"/>
                </a:solidFill>
              </a:rPr>
              <a:t>Selection by State Legislatures: </a:t>
            </a:r>
          </a:p>
          <a:p>
            <a:pPr lvl="1"/>
            <a:r>
              <a:rPr lang="en-US" sz="1600" dirty="0" smtClean="0"/>
              <a:t>Keeps states involved (federalism); </a:t>
            </a:r>
          </a:p>
          <a:p>
            <a:pPr lvl="1"/>
            <a:r>
              <a:rPr lang="en-US" sz="1600" dirty="0" smtClean="0"/>
              <a:t>conflict of interest as States might select a weak executive; </a:t>
            </a:r>
          </a:p>
          <a:p>
            <a:pPr lvl="1"/>
            <a:r>
              <a:rPr lang="en-US" sz="1600" dirty="0" smtClean="0"/>
              <a:t>threat the role of Pres. in checks and balances (keep states from passing pernicious laws….)</a:t>
            </a:r>
          </a:p>
          <a:p>
            <a:r>
              <a:rPr lang="en-US" sz="1800" dirty="0" smtClean="0">
                <a:solidFill>
                  <a:srgbClr val="FFC000"/>
                </a:solidFill>
              </a:rPr>
              <a:t>Popular Election: </a:t>
            </a:r>
          </a:p>
          <a:p>
            <a:pPr lvl="1"/>
            <a:r>
              <a:rPr lang="en-US" sz="1600" dirty="0" smtClean="0"/>
              <a:t>‘guardian of the people’ should be elected by them; </a:t>
            </a:r>
          </a:p>
          <a:p>
            <a:pPr lvl="1"/>
            <a:r>
              <a:rPr lang="en-US" sz="1600" dirty="0" smtClean="0"/>
              <a:t>national vote meant a ‘continental reputation’; </a:t>
            </a:r>
          </a:p>
          <a:p>
            <a:pPr lvl="1"/>
            <a:r>
              <a:rPr lang="en-US" sz="1600" dirty="0" smtClean="0"/>
              <a:t>concern it would be hard to get consensus for one man; </a:t>
            </a:r>
          </a:p>
          <a:p>
            <a:pPr lvl="1"/>
            <a:r>
              <a:rPr lang="en-US" sz="1600" dirty="0" smtClean="0"/>
              <a:t>South was disenfranchised due to slave populations: “Virginia’s slaves have no suffrage”</a:t>
            </a:r>
          </a:p>
          <a:p>
            <a:pPr lvl="1"/>
            <a:endParaRPr lang="en-US" sz="1800" dirty="0" smtClean="0"/>
          </a:p>
          <a:p>
            <a:pPr lvl="1"/>
            <a:endParaRPr lang="en-US" sz="1800" dirty="0"/>
          </a:p>
        </p:txBody>
      </p:sp>
    </p:spTree>
    <p:extLst>
      <p:ext uri="{BB962C8B-B14F-4D97-AF65-F5344CB8AC3E}">
        <p14:creationId xmlns:p14="http://schemas.microsoft.com/office/powerpoint/2010/main" val="343345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fade">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fade">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fade">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fade">
                                      <p:cBhvr>
                                        <p:cTn id="62" dur="500"/>
                                        <p:tgtEl>
                                          <p:spTgt spid="5">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
                                            <p:txEl>
                                              <p:pRg st="12" end="12"/>
                                            </p:txEl>
                                          </p:spTgt>
                                        </p:tgtEl>
                                        <p:attrNameLst>
                                          <p:attrName>style.visibility</p:attrName>
                                        </p:attrNameLst>
                                      </p:cBhvr>
                                      <p:to>
                                        <p:strVal val="visible"/>
                                      </p:to>
                                    </p:set>
                                    <p:animEffect transition="in" filter="fade">
                                      <p:cBhvr>
                                        <p:cTn id="67"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8" y="753228"/>
            <a:ext cx="7123195" cy="1080938"/>
          </a:xfrm>
        </p:spPr>
        <p:txBody>
          <a:bodyPr/>
          <a:lstStyle/>
          <a:p>
            <a:r>
              <a:rPr lang="en-US" dirty="0" smtClean="0"/>
              <a:t>Electoral College: History</a:t>
            </a:r>
            <a:endParaRPr lang="en-US" dirty="0"/>
          </a:p>
        </p:txBody>
      </p:sp>
      <p:pic>
        <p:nvPicPr>
          <p:cNvPr id="2050" name="Picture 2"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96" y="2203093"/>
            <a:ext cx="8674972" cy="278576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a:stretch>
            <a:fillRect/>
          </a:stretch>
        </p:blipFill>
        <p:spPr>
          <a:xfrm>
            <a:off x="1074907" y="2203093"/>
            <a:ext cx="6762750" cy="4362450"/>
          </a:xfrm>
          <a:prstGeom prst="rect">
            <a:avLst/>
          </a:prstGeom>
        </p:spPr>
      </p:pic>
      <p:sp>
        <p:nvSpPr>
          <p:cNvPr id="7" name="TextBox 6"/>
          <p:cNvSpPr txBox="1"/>
          <p:nvPr/>
        </p:nvSpPr>
        <p:spPr>
          <a:xfrm>
            <a:off x="418011" y="5799909"/>
            <a:ext cx="8375757" cy="923330"/>
          </a:xfrm>
          <a:prstGeom prst="rect">
            <a:avLst/>
          </a:prstGeom>
          <a:noFill/>
        </p:spPr>
        <p:txBody>
          <a:bodyPr wrap="square" rtlCol="0">
            <a:spAutoFit/>
          </a:bodyPr>
          <a:lstStyle/>
          <a:p>
            <a:r>
              <a:rPr lang="en-US" i="1" dirty="0"/>
              <a:t>The Illustrated Story of American Presidents ” – The World Around Us- A Classics Illustrated Comic </a:t>
            </a:r>
            <a:r>
              <a:rPr lang="en-US" i="1" dirty="0" smtClean="0"/>
              <a:t>1960: </a:t>
            </a:r>
            <a:r>
              <a:rPr lang="en-US" dirty="0">
                <a:hlinkClick r:id="rId4"/>
              </a:rPr>
              <a:t>https://www.amazon.com/World-Around-Illustrated-American-Presidents/dp/B004YGQFXM</a:t>
            </a:r>
            <a:endParaRPr lang="en-US" dirty="0"/>
          </a:p>
        </p:txBody>
      </p:sp>
    </p:spTree>
    <p:extLst>
      <p:ext uri="{BB962C8B-B14F-4D97-AF65-F5344CB8AC3E}">
        <p14:creationId xmlns:p14="http://schemas.microsoft.com/office/powerpoint/2010/main" val="3808217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subTnLst>
                                    <p:set>
                                      <p:cBhvr override="childStyle">
                                        <p:cTn dur="1" fill="hold" display="0" masterRel="nextClick" afterEffect="1"/>
                                        <p:tgtEl>
                                          <p:spTgt spid="2050"/>
                                        </p:tgtEl>
                                        <p:attrNameLst>
                                          <p:attrName>style.visibility</p:attrName>
                                        </p:attrNameLst>
                                      </p:cBhvr>
                                      <p:to>
                                        <p:strVal val="hidden"/>
                                      </p:to>
                                    </p:set>
                                  </p:sub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History</a:t>
            </a:r>
            <a:endParaRPr lang="en-US" dirty="0"/>
          </a:p>
        </p:txBody>
      </p:sp>
      <p:sp>
        <p:nvSpPr>
          <p:cNvPr id="5" name="Content Placeholder 4"/>
          <p:cNvSpPr>
            <a:spLocks noGrp="1"/>
          </p:cNvSpPr>
          <p:nvPr>
            <p:ph idx="1"/>
          </p:nvPr>
        </p:nvSpPr>
        <p:spPr>
          <a:xfrm>
            <a:off x="117566" y="2011680"/>
            <a:ext cx="8878516" cy="4754880"/>
          </a:xfrm>
        </p:spPr>
        <p:txBody>
          <a:bodyPr>
            <a:noAutofit/>
          </a:bodyPr>
          <a:lstStyle/>
          <a:p>
            <a:r>
              <a:rPr lang="en-US" sz="2200" dirty="0" smtClean="0"/>
              <a:t>The Convention was at a standstill, the question of electing the President had to be addressed before the Constitution could be approved.</a:t>
            </a:r>
          </a:p>
          <a:p>
            <a:r>
              <a:rPr lang="en-US" sz="2200" dirty="0" smtClean="0"/>
              <a:t>On August 24, 1787, the Grand Committee (one delegate from each state at Convention) was tasked with finding a solution:</a:t>
            </a:r>
          </a:p>
          <a:p>
            <a:pPr lvl="1"/>
            <a:r>
              <a:rPr lang="en-US" dirty="0" smtClean="0"/>
              <a:t>6/11 preferred national, popular elections</a:t>
            </a:r>
          </a:p>
          <a:p>
            <a:pPr lvl="1"/>
            <a:r>
              <a:rPr lang="en-US" dirty="0" smtClean="0"/>
              <a:t>But the delegates realized they could not get the </a:t>
            </a:r>
            <a:r>
              <a:rPr lang="en-US" dirty="0" err="1" smtClean="0"/>
              <a:t>Constituion</a:t>
            </a:r>
            <a:r>
              <a:rPr lang="en-US" dirty="0" smtClean="0"/>
              <a:t> ratified with a popular election for President: the Southern states simply would not agree….(</a:t>
            </a:r>
            <a:r>
              <a:rPr lang="en-US" dirty="0" smtClean="0">
                <a:solidFill>
                  <a:srgbClr val="FFC000"/>
                </a:solidFill>
              </a:rPr>
              <a:t>Why not??</a:t>
            </a:r>
            <a:r>
              <a:rPr lang="en-US" dirty="0" smtClean="0"/>
              <a:t>)</a:t>
            </a:r>
          </a:p>
          <a:p>
            <a:pPr lvl="1"/>
            <a:r>
              <a:rPr lang="en-US" dirty="0" smtClean="0"/>
              <a:t>Abraham Baldwin (GA) proposed a complex idea that carried the day</a:t>
            </a:r>
          </a:p>
          <a:p>
            <a:pPr lvl="1"/>
            <a:r>
              <a:rPr lang="en-US" dirty="0" smtClean="0"/>
              <a:t>A combination of popular voting and representative voting: </a:t>
            </a:r>
            <a:r>
              <a:rPr lang="en-US" dirty="0" smtClean="0">
                <a:solidFill>
                  <a:srgbClr val="FFC000"/>
                </a:solidFill>
              </a:rPr>
              <a:t>Electors</a:t>
            </a:r>
          </a:p>
          <a:p>
            <a:pPr lvl="2"/>
            <a:r>
              <a:rPr lang="en-US" dirty="0" smtClean="0"/>
              <a:t>Madison </a:t>
            </a:r>
            <a:r>
              <a:rPr lang="en-US" dirty="0"/>
              <a:t>argued the Constitution was </a:t>
            </a:r>
            <a:r>
              <a:rPr lang="en-US" dirty="0" smtClean="0"/>
              <a:t>a </a:t>
            </a:r>
            <a:r>
              <a:rPr lang="en-US" dirty="0"/>
              <a:t>mixture of </a:t>
            </a:r>
            <a:r>
              <a:rPr lang="en-US" dirty="0" smtClean="0"/>
              <a:t>state-</a:t>
            </a:r>
            <a:r>
              <a:rPr lang="en-US" dirty="0"/>
              <a:t> and population-based government. Congress would have two </a:t>
            </a:r>
            <a:r>
              <a:rPr lang="en-US" dirty="0" smtClean="0"/>
              <a:t>houses. The </a:t>
            </a:r>
            <a:r>
              <a:rPr lang="en-US" dirty="0"/>
              <a:t>president would be elected by a mixture of the two </a:t>
            </a:r>
            <a:r>
              <a:rPr lang="en-US" dirty="0" smtClean="0"/>
              <a:t>modes (</a:t>
            </a:r>
            <a:r>
              <a:rPr lang="en-US" i="1" dirty="0" smtClean="0"/>
              <a:t>Federalist 39</a:t>
            </a:r>
            <a:r>
              <a:rPr lang="en-US" dirty="0" smtClean="0"/>
              <a:t>)</a:t>
            </a:r>
          </a:p>
          <a:p>
            <a:pPr lvl="1"/>
            <a:endParaRPr lang="en-US" dirty="0" smtClean="0"/>
          </a:p>
        </p:txBody>
      </p:sp>
    </p:spTree>
    <p:extLst>
      <p:ext uri="{BB962C8B-B14F-4D97-AF65-F5344CB8AC3E}">
        <p14:creationId xmlns:p14="http://schemas.microsoft.com/office/powerpoint/2010/main" val="147050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186914" cy="1066800"/>
          </a:xfrm>
        </p:spPr>
        <p:txBody>
          <a:bodyPr/>
          <a:lstStyle/>
          <a:p>
            <a:r>
              <a:rPr lang="en-US" sz="2400" dirty="0"/>
              <a:t>Ackerman Center for </a:t>
            </a:r>
            <a:r>
              <a:rPr lang="en-US" sz="3400" dirty="0"/>
              <a:t/>
            </a:r>
            <a:br>
              <a:rPr lang="en-US" sz="3400" dirty="0"/>
            </a:br>
            <a:r>
              <a:rPr lang="en-US" sz="3600" dirty="0"/>
              <a:t>Democratic Citizenship</a:t>
            </a:r>
            <a:endParaRPr lang="en-US" sz="3600" dirty="0">
              <a:solidFill>
                <a:schemeClr val="bg2"/>
              </a:solidFill>
            </a:endParaRPr>
          </a:p>
        </p:txBody>
      </p:sp>
      <p:sp>
        <p:nvSpPr>
          <p:cNvPr id="4" name="Text Placeholder 3"/>
          <p:cNvSpPr>
            <a:spLocks noGrp="1"/>
          </p:cNvSpPr>
          <p:nvPr>
            <p:ph type="body" sz="quarter" idx="13"/>
          </p:nvPr>
        </p:nvSpPr>
        <p:spPr>
          <a:xfrm>
            <a:off x="147918" y="1237128"/>
            <a:ext cx="5606881" cy="5365377"/>
          </a:xfrm>
        </p:spPr>
        <p:txBody>
          <a:bodyPr>
            <a:normAutofit fontScale="47500" lnSpcReduction="20000"/>
          </a:bodyPr>
          <a:lstStyle/>
          <a:p>
            <a:pPr marL="228600" indent="-228600" defTabSz="914400">
              <a:lnSpc>
                <a:spcPct val="90000"/>
              </a:lnSpc>
              <a:spcBef>
                <a:spcPts val="1000"/>
              </a:spcBef>
              <a:buFont typeface="Arial" panose="020B0604020202020204" pitchFamily="34" charset="0"/>
              <a:buChar char="•"/>
            </a:pPr>
            <a:r>
              <a:rPr lang="en-US" sz="4500" b="1" dirty="0" smtClean="0">
                <a:solidFill>
                  <a:prstClr val="black"/>
                </a:solidFill>
                <a:latin typeface="+mj-lt"/>
              </a:rPr>
              <a:t>Constitution </a:t>
            </a:r>
            <a:r>
              <a:rPr lang="en-US" sz="4500" b="1" dirty="0">
                <a:solidFill>
                  <a:prstClr val="black"/>
                </a:solidFill>
                <a:latin typeface="+mj-lt"/>
              </a:rPr>
              <a:t>Day </a:t>
            </a:r>
            <a:endParaRPr lang="en-US" sz="4500" b="1" dirty="0" smtClean="0">
              <a:solidFill>
                <a:prstClr val="black"/>
              </a:solidFill>
              <a:latin typeface="+mj-lt"/>
            </a:endParaRPr>
          </a:p>
          <a:p>
            <a:pPr marL="640080" lvl="1">
              <a:spcBef>
                <a:spcPts val="1000"/>
              </a:spcBef>
            </a:pPr>
            <a:r>
              <a:rPr lang="en-US" sz="4200" dirty="0" smtClean="0">
                <a:solidFill>
                  <a:prstClr val="black"/>
                </a:solidFill>
                <a:latin typeface="+mj-lt"/>
              </a:rPr>
              <a:t>(</a:t>
            </a:r>
            <a:r>
              <a:rPr lang="en-US" sz="4200" dirty="0">
                <a:solidFill>
                  <a:prstClr val="black"/>
                </a:solidFill>
                <a:latin typeface="+mj-lt"/>
              </a:rPr>
              <a:t>Sept. </a:t>
            </a:r>
            <a:r>
              <a:rPr lang="en-US" sz="4200" dirty="0" smtClean="0">
                <a:solidFill>
                  <a:prstClr val="black"/>
                </a:solidFill>
                <a:latin typeface="+mj-lt"/>
              </a:rPr>
              <a:t>17</a:t>
            </a:r>
            <a:r>
              <a:rPr lang="en-US" sz="4200" baseline="30000" dirty="0" smtClean="0">
                <a:solidFill>
                  <a:prstClr val="black"/>
                </a:solidFill>
                <a:latin typeface="+mj-lt"/>
              </a:rPr>
              <a:t>th</a:t>
            </a:r>
            <a:r>
              <a:rPr lang="en-US" sz="4200" dirty="0" smtClean="0">
                <a:solidFill>
                  <a:prstClr val="black"/>
                </a:solidFill>
                <a:latin typeface="+mj-lt"/>
              </a:rPr>
              <a:t>)</a:t>
            </a:r>
            <a:endParaRPr lang="en-US" sz="4200" dirty="0">
              <a:solidFill>
                <a:prstClr val="black"/>
              </a:solidFill>
              <a:latin typeface="+mj-lt"/>
            </a:endParaRPr>
          </a:p>
          <a:p>
            <a:pPr marL="228600" lvl="0" indent="-228600" defTabSz="914400">
              <a:lnSpc>
                <a:spcPct val="90000"/>
              </a:lnSpc>
              <a:spcBef>
                <a:spcPts val="1000"/>
              </a:spcBef>
              <a:buFont typeface="Arial" panose="020B0604020202020204" pitchFamily="34" charset="0"/>
              <a:buChar char="•"/>
            </a:pPr>
            <a:r>
              <a:rPr lang="en-US" sz="4500" b="1" dirty="0">
                <a:solidFill>
                  <a:prstClr val="black"/>
                </a:solidFill>
                <a:latin typeface="+mj-lt"/>
              </a:rPr>
              <a:t>Citizenship Class (w/LUM) for </a:t>
            </a:r>
            <a:r>
              <a:rPr lang="en-US" sz="4500" b="1" dirty="0" smtClean="0">
                <a:solidFill>
                  <a:prstClr val="black"/>
                </a:solidFill>
                <a:latin typeface="+mj-lt"/>
              </a:rPr>
              <a:t>Immigrants</a:t>
            </a:r>
          </a:p>
          <a:p>
            <a:pPr marL="640080" lvl="1">
              <a:spcBef>
                <a:spcPts val="1000"/>
              </a:spcBef>
            </a:pPr>
            <a:r>
              <a:rPr lang="en-US" sz="4200" dirty="0" smtClean="0">
                <a:solidFill>
                  <a:prstClr val="black"/>
                </a:solidFill>
                <a:latin typeface="+mj-lt"/>
              </a:rPr>
              <a:t>our </a:t>
            </a:r>
            <a:r>
              <a:rPr lang="en-US" sz="4200" dirty="0">
                <a:solidFill>
                  <a:prstClr val="black"/>
                </a:solidFill>
                <a:latin typeface="+mj-lt"/>
              </a:rPr>
              <a:t>5</a:t>
            </a:r>
            <a:r>
              <a:rPr lang="en-US" sz="4200" baseline="30000" dirty="0" smtClean="0">
                <a:solidFill>
                  <a:prstClr val="black"/>
                </a:solidFill>
                <a:latin typeface="+mj-lt"/>
              </a:rPr>
              <a:t>th</a:t>
            </a:r>
            <a:r>
              <a:rPr lang="en-US" sz="4200" dirty="0" smtClean="0">
                <a:solidFill>
                  <a:prstClr val="black"/>
                </a:solidFill>
                <a:latin typeface="+mj-lt"/>
              </a:rPr>
              <a:t> </a:t>
            </a:r>
            <a:r>
              <a:rPr lang="en-US" sz="4200" dirty="0">
                <a:solidFill>
                  <a:prstClr val="black"/>
                </a:solidFill>
                <a:latin typeface="+mj-lt"/>
              </a:rPr>
              <a:t>offering (10-class sessions) </a:t>
            </a:r>
            <a:r>
              <a:rPr lang="en-US" sz="4200" dirty="0" smtClean="0">
                <a:solidFill>
                  <a:prstClr val="black"/>
                </a:solidFill>
                <a:latin typeface="+mj-lt"/>
              </a:rPr>
              <a:t>Fall 2019; 70+ </a:t>
            </a:r>
            <a:r>
              <a:rPr lang="en-US" sz="4200" dirty="0">
                <a:solidFill>
                  <a:prstClr val="black"/>
                </a:solidFill>
                <a:latin typeface="+mj-lt"/>
              </a:rPr>
              <a:t>students</a:t>
            </a:r>
          </a:p>
          <a:p>
            <a:pPr marL="228600" lvl="0" indent="-228600" defTabSz="914400">
              <a:lnSpc>
                <a:spcPct val="90000"/>
              </a:lnSpc>
              <a:spcBef>
                <a:spcPts val="1000"/>
              </a:spcBef>
              <a:buFont typeface="Arial" panose="020B0604020202020204" pitchFamily="34" charset="0"/>
              <a:buChar char="•"/>
            </a:pPr>
            <a:r>
              <a:rPr lang="en-US" sz="4500" b="1" dirty="0">
                <a:solidFill>
                  <a:prstClr val="black"/>
                </a:solidFill>
                <a:latin typeface="+mj-lt"/>
              </a:rPr>
              <a:t>New PD Series: </a:t>
            </a:r>
            <a:r>
              <a:rPr lang="en-US" sz="4500" b="1" i="1" dirty="0">
                <a:solidFill>
                  <a:prstClr val="black"/>
                </a:solidFill>
                <a:latin typeface="+mj-lt"/>
              </a:rPr>
              <a:t>Teaching Elections D</a:t>
            </a:r>
            <a:r>
              <a:rPr lang="en-US" sz="4500" b="1" i="1" dirty="0" smtClean="0">
                <a:solidFill>
                  <a:prstClr val="black"/>
                </a:solidFill>
                <a:latin typeface="+mj-lt"/>
              </a:rPr>
              <a:t>espite </a:t>
            </a:r>
            <a:r>
              <a:rPr lang="en-US" sz="4500" b="1" i="1" dirty="0">
                <a:solidFill>
                  <a:prstClr val="black"/>
                </a:solidFill>
                <a:latin typeface="+mj-lt"/>
              </a:rPr>
              <a:t>the </a:t>
            </a:r>
            <a:r>
              <a:rPr lang="en-US" sz="4500" b="1" i="1" dirty="0" smtClean="0">
                <a:solidFill>
                  <a:prstClr val="black"/>
                </a:solidFill>
                <a:latin typeface="+mj-lt"/>
              </a:rPr>
              <a:t>Politics</a:t>
            </a:r>
            <a:endParaRPr lang="en-US" sz="4500" b="1" dirty="0" smtClean="0">
              <a:solidFill>
                <a:prstClr val="black"/>
              </a:solidFill>
              <a:latin typeface="+mj-lt"/>
            </a:endParaRPr>
          </a:p>
          <a:p>
            <a:pPr marL="228600" lvl="0" indent="-228600" defTabSz="914400">
              <a:lnSpc>
                <a:spcPct val="90000"/>
              </a:lnSpc>
              <a:spcBef>
                <a:spcPts val="1000"/>
              </a:spcBef>
              <a:buFont typeface="Arial" panose="020B0604020202020204" pitchFamily="34" charset="0"/>
              <a:buChar char="•"/>
            </a:pPr>
            <a:r>
              <a:rPr lang="en-US" sz="4500" b="1" i="1" dirty="0" smtClean="0">
                <a:solidFill>
                  <a:prstClr val="black"/>
                </a:solidFill>
                <a:latin typeface="+mj-lt"/>
              </a:rPr>
              <a:t>Project </a:t>
            </a:r>
            <a:r>
              <a:rPr lang="en-US" sz="4500" b="1" i="1" dirty="0">
                <a:solidFill>
                  <a:prstClr val="black"/>
                </a:solidFill>
                <a:latin typeface="+mj-lt"/>
              </a:rPr>
              <a:t>Citizen</a:t>
            </a:r>
            <a:r>
              <a:rPr lang="en-US" sz="4500" dirty="0">
                <a:solidFill>
                  <a:prstClr val="black"/>
                </a:solidFill>
                <a:latin typeface="+mj-lt"/>
              </a:rPr>
              <a:t>; </a:t>
            </a:r>
            <a:r>
              <a:rPr lang="en-US" sz="4500" dirty="0" smtClean="0">
                <a:solidFill>
                  <a:prstClr val="black"/>
                </a:solidFill>
                <a:latin typeface="+mj-lt"/>
              </a:rPr>
              <a:t>7 </a:t>
            </a:r>
            <a:r>
              <a:rPr lang="en-US" sz="4500" dirty="0">
                <a:solidFill>
                  <a:prstClr val="black"/>
                </a:solidFill>
                <a:latin typeface="+mj-lt"/>
              </a:rPr>
              <a:t>classes; Showcase Dec. </a:t>
            </a:r>
            <a:r>
              <a:rPr lang="en-US" sz="4500" dirty="0" smtClean="0">
                <a:solidFill>
                  <a:prstClr val="black"/>
                </a:solidFill>
                <a:latin typeface="+mj-lt"/>
              </a:rPr>
              <a:t>2019</a:t>
            </a:r>
            <a:endParaRPr lang="en-US" sz="4500" dirty="0">
              <a:solidFill>
                <a:prstClr val="black"/>
              </a:solidFill>
              <a:latin typeface="+mj-lt"/>
            </a:endParaRPr>
          </a:p>
          <a:p>
            <a:pPr marL="228600" lvl="0" indent="-228600" defTabSz="914400">
              <a:lnSpc>
                <a:spcPct val="90000"/>
              </a:lnSpc>
              <a:spcBef>
                <a:spcPts val="1000"/>
              </a:spcBef>
              <a:buFont typeface="Arial" panose="020B0604020202020204" pitchFamily="34" charset="0"/>
              <a:buChar char="•"/>
            </a:pPr>
            <a:r>
              <a:rPr lang="en-US" sz="4500" b="1" i="1" dirty="0">
                <a:solidFill>
                  <a:prstClr val="black"/>
                </a:solidFill>
                <a:latin typeface="+mj-lt"/>
              </a:rPr>
              <a:t>Greater Holocaust Remembrance Conference</a:t>
            </a:r>
          </a:p>
          <a:p>
            <a:pPr marL="228600" lvl="0" indent="-228600" defTabSz="914400">
              <a:lnSpc>
                <a:spcPct val="90000"/>
              </a:lnSpc>
              <a:spcBef>
                <a:spcPts val="1000"/>
              </a:spcBef>
              <a:buFont typeface="Arial" panose="020B0604020202020204" pitchFamily="34" charset="0"/>
              <a:buChar char="•"/>
            </a:pPr>
            <a:r>
              <a:rPr lang="en-US" sz="4500" b="1" i="1" dirty="0">
                <a:solidFill>
                  <a:prstClr val="black"/>
                </a:solidFill>
                <a:latin typeface="+mj-lt"/>
              </a:rPr>
              <a:t>Purdue Series on Corporate Citizenship and Ethics </a:t>
            </a:r>
            <a:r>
              <a:rPr lang="en-US" sz="4500" dirty="0">
                <a:solidFill>
                  <a:prstClr val="black"/>
                </a:solidFill>
                <a:latin typeface="+mj-lt"/>
              </a:rPr>
              <a:t>(w/ support from Purdue Federal Credit Union): </a:t>
            </a:r>
          </a:p>
          <a:p>
            <a:pPr lvl="1"/>
            <a:r>
              <a:rPr lang="en-US" sz="4200" b="1" dirty="0" smtClean="0">
                <a:solidFill>
                  <a:prstClr val="black"/>
                </a:solidFill>
                <a:latin typeface="+mj-lt"/>
              </a:rPr>
              <a:t>John </a:t>
            </a:r>
            <a:r>
              <a:rPr lang="en-US" sz="4200" b="1" dirty="0" err="1" smtClean="0">
                <a:solidFill>
                  <a:prstClr val="black"/>
                </a:solidFill>
                <a:latin typeface="+mj-lt"/>
              </a:rPr>
              <a:t>Carryrou</a:t>
            </a:r>
            <a:endParaRPr lang="en-US" sz="4200" b="1" dirty="0">
              <a:solidFill>
                <a:prstClr val="black"/>
              </a:solidFill>
              <a:latin typeface="+mj-lt"/>
            </a:endParaRPr>
          </a:p>
          <a:p>
            <a:pPr lvl="2"/>
            <a:r>
              <a:rPr lang="en-US" sz="2900" b="1" dirty="0"/>
              <a:t>Pulitzer Prize-winning investigative journalist and author of the New York Times bestseller </a:t>
            </a:r>
            <a:r>
              <a:rPr lang="en-US" sz="2900" b="1" i="1" dirty="0"/>
              <a:t>Bad Blood</a:t>
            </a:r>
            <a:r>
              <a:rPr lang="en-US" sz="2900" i="1" dirty="0"/>
              <a:t/>
            </a:r>
            <a:br>
              <a:rPr lang="en-US" sz="2900" i="1" dirty="0"/>
            </a:br>
            <a:r>
              <a:rPr lang="en-US" sz="2900" b="1" dirty="0"/>
              <a:t>Thursday, April 16, 2020</a:t>
            </a:r>
            <a:r>
              <a:rPr lang="en-US" sz="2900" dirty="0"/>
              <a:t/>
            </a:r>
            <a:br>
              <a:rPr lang="en-US" sz="2900" dirty="0"/>
            </a:br>
            <a:r>
              <a:rPr lang="en-US" sz="2900" b="1" dirty="0"/>
              <a:t>7:00 p.m.</a:t>
            </a:r>
            <a:r>
              <a:rPr lang="en-US" sz="2900" dirty="0"/>
              <a:t/>
            </a:r>
            <a:br>
              <a:rPr lang="en-US" sz="2900" dirty="0"/>
            </a:br>
            <a:r>
              <a:rPr lang="en-US" sz="2900" b="1" dirty="0"/>
              <a:t>Loeb Playhouse in Stewart </a:t>
            </a:r>
            <a:r>
              <a:rPr lang="en-US" sz="2900" b="1" dirty="0" smtClean="0"/>
              <a:t>Center</a:t>
            </a:r>
          </a:p>
          <a:p>
            <a:pPr lvl="2"/>
            <a:r>
              <a:rPr lang="en-US" sz="4200" dirty="0" smtClean="0">
                <a:solidFill>
                  <a:prstClr val="black"/>
                </a:solidFill>
                <a:latin typeface="+mj-lt"/>
              </a:rPr>
              <a:t>31</a:t>
            </a:r>
            <a:r>
              <a:rPr lang="en-US" sz="4200" baseline="30000" dirty="0" smtClean="0">
                <a:solidFill>
                  <a:prstClr val="black"/>
                </a:solidFill>
                <a:latin typeface="+mj-lt"/>
              </a:rPr>
              <a:t>st</a:t>
            </a:r>
            <a:r>
              <a:rPr lang="en-US" sz="4200" dirty="0" smtClean="0">
                <a:solidFill>
                  <a:prstClr val="black"/>
                </a:solidFill>
                <a:latin typeface="+mj-lt"/>
              </a:rPr>
              <a:t> </a:t>
            </a:r>
            <a:r>
              <a:rPr lang="en-US" sz="4200" dirty="0">
                <a:solidFill>
                  <a:prstClr val="black"/>
                </a:solidFill>
                <a:latin typeface="+mj-lt"/>
              </a:rPr>
              <a:t>speaker | </a:t>
            </a:r>
            <a:r>
              <a:rPr lang="en-US" sz="4200" dirty="0" smtClean="0">
                <a:solidFill>
                  <a:prstClr val="black"/>
                </a:solidFill>
                <a:latin typeface="+mj-lt"/>
              </a:rPr>
              <a:t>13,000</a:t>
            </a:r>
            <a:r>
              <a:rPr lang="en-US" sz="4200" dirty="0">
                <a:solidFill>
                  <a:prstClr val="black"/>
                </a:solidFill>
                <a:latin typeface="+mj-lt"/>
              </a:rPr>
              <a:t>+ attendance</a:t>
            </a:r>
          </a:p>
          <a:p>
            <a:pPr marL="0" indent="0">
              <a:spcBef>
                <a:spcPct val="20000"/>
              </a:spcBef>
              <a:buNone/>
            </a:pPr>
            <a:r>
              <a:rPr lang="en-US" sz="2000" dirty="0">
                <a:latin typeface="Arial" panose="020B0604020202020204" pitchFamily="34" charset="0"/>
                <a:ea typeface="+mj-ea"/>
                <a:cs typeface="Arial" panose="020B0604020202020204" pitchFamily="34" charset="0"/>
              </a:rPr>
              <a:t/>
            </a:r>
            <a:br>
              <a:rPr lang="en-US" sz="2000" dirty="0">
                <a:latin typeface="Arial" panose="020B0604020202020204" pitchFamily="34" charset="0"/>
                <a:ea typeface="+mj-ea"/>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rotWithShape="1">
          <a:blip r:embed="rId2" cstate="print">
            <a:extLst>
              <a:ext uri="{28A0092B-C50C-407E-A947-70E740481C1C}">
                <a14:useLocalDpi xmlns:a14="http://schemas.microsoft.com/office/drawing/2010/main" val="0"/>
              </a:ext>
            </a:extLst>
          </a:blip>
          <a:srcRect l="6619" t="15810" r="5095" b="33524"/>
          <a:stretch/>
        </p:blipFill>
        <p:spPr>
          <a:xfrm>
            <a:off x="5754799" y="551146"/>
            <a:ext cx="3381627" cy="1455522"/>
          </a:xfrm>
          <a:prstGeom prst="rect">
            <a:avLst/>
          </a:prstGeom>
        </p:spPr>
      </p:pic>
      <p:pic>
        <p:nvPicPr>
          <p:cNvPr id="19" name="Picture 18"/>
          <p:cNvPicPr>
            <a:picLocks noChangeAspect="1"/>
          </p:cNvPicPr>
          <p:nvPr/>
        </p:nvPicPr>
        <p:blipFill>
          <a:blip r:embed="rId3"/>
          <a:stretch>
            <a:fillRect/>
          </a:stretch>
        </p:blipFill>
        <p:spPr>
          <a:xfrm>
            <a:off x="5754799" y="2063981"/>
            <a:ext cx="3389201" cy="1326473"/>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l="17816" t="19680" b="36673"/>
          <a:stretch/>
        </p:blipFill>
        <p:spPr>
          <a:xfrm>
            <a:off x="5778777" y="4530341"/>
            <a:ext cx="3365223" cy="1191191"/>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86351" y="5740133"/>
            <a:ext cx="3357649" cy="936450"/>
          </a:xfrm>
          <a:prstGeom prst="rect">
            <a:avLst/>
          </a:prstGeom>
        </p:spPr>
      </p:pic>
      <p:pic>
        <p:nvPicPr>
          <p:cNvPr id="3" name="Picture 2"/>
          <p:cNvPicPr>
            <a:picLocks noChangeAspect="1"/>
          </p:cNvPicPr>
          <p:nvPr/>
        </p:nvPicPr>
        <p:blipFill>
          <a:blip r:embed="rId6"/>
          <a:stretch>
            <a:fillRect/>
          </a:stretch>
        </p:blipFill>
        <p:spPr>
          <a:xfrm>
            <a:off x="5754798" y="3287523"/>
            <a:ext cx="3381627" cy="1345750"/>
          </a:xfrm>
          <a:prstGeom prst="rect">
            <a:avLst/>
          </a:prstGeom>
        </p:spPr>
      </p:pic>
      <p:pic>
        <p:nvPicPr>
          <p:cNvPr id="5" name="Picture 4"/>
          <p:cNvPicPr>
            <a:picLocks noChangeAspect="1"/>
          </p:cNvPicPr>
          <p:nvPr/>
        </p:nvPicPr>
        <p:blipFill>
          <a:blip r:embed="rId7"/>
          <a:stretch>
            <a:fillRect/>
          </a:stretch>
        </p:blipFill>
        <p:spPr>
          <a:xfrm>
            <a:off x="5782964" y="2063981"/>
            <a:ext cx="3353461" cy="3353461"/>
          </a:xfrm>
          <a:prstGeom prst="rect">
            <a:avLst/>
          </a:prstGeom>
        </p:spPr>
      </p:pic>
    </p:spTree>
    <p:extLst>
      <p:ext uri="{BB962C8B-B14F-4D97-AF65-F5344CB8AC3E}">
        <p14:creationId xmlns:p14="http://schemas.microsoft.com/office/powerpoint/2010/main" val="379372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500"/>
                                        <p:tgtEl>
                                          <p:spTgt spid="4">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fade">
                                      <p:cBhvr>
                                        <p:cTn id="37" dur="500"/>
                                        <p:tgtEl>
                                          <p:spTgt spid="4">
                                            <p:txEl>
                                              <p:pRg st="5" end="5"/>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fade">
                                      <p:cBhvr>
                                        <p:cTn id="45" dur="500"/>
                                        <p:tgtEl>
                                          <p:spTgt spid="4">
                                            <p:txEl>
                                              <p:pRg st="6" end="6"/>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xEl>
                                              <p:pRg st="7" end="7"/>
                                            </p:txEl>
                                          </p:spTgt>
                                        </p:tgtEl>
                                        <p:attrNameLst>
                                          <p:attrName>style.visibility</p:attrName>
                                        </p:attrNameLst>
                                      </p:cBhvr>
                                      <p:to>
                                        <p:strVal val="visible"/>
                                      </p:to>
                                    </p:set>
                                    <p:animEffect transition="in" filter="fade">
                                      <p:cBhvr>
                                        <p:cTn id="53" dur="500"/>
                                        <p:tgtEl>
                                          <p:spTgt spid="4">
                                            <p:txEl>
                                              <p:pRg st="7" end="7"/>
                                            </p:txEl>
                                          </p:spTgt>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
                                            <p:txEl>
                                              <p:pRg st="8" end="8"/>
                                            </p:txEl>
                                          </p:spTgt>
                                        </p:tgtEl>
                                        <p:attrNameLst>
                                          <p:attrName>style.visibility</p:attrName>
                                        </p:attrNameLst>
                                      </p:cBhvr>
                                      <p:to>
                                        <p:strVal val="visible"/>
                                      </p:to>
                                    </p:set>
                                    <p:animEffect transition="in" filter="fade">
                                      <p:cBhvr>
                                        <p:cTn id="56" dur="500"/>
                                        <p:tgtEl>
                                          <p:spTgt spid="4">
                                            <p:txEl>
                                              <p:pRg st="8" end="8"/>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
                                            <p:txEl>
                                              <p:pRg st="9" end="9"/>
                                            </p:txEl>
                                          </p:spTgt>
                                        </p:tgtEl>
                                        <p:attrNameLst>
                                          <p:attrName>style.visibility</p:attrName>
                                        </p:attrNameLst>
                                      </p:cBhvr>
                                      <p:to>
                                        <p:strVal val="visible"/>
                                      </p:to>
                                    </p:set>
                                    <p:animEffect transition="in" filter="fade">
                                      <p:cBhvr>
                                        <p:cTn id="62" dur="500"/>
                                        <p:tgtEl>
                                          <p:spTgt spid="4">
                                            <p:txEl>
                                              <p:pRg st="9" end="9"/>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
                                            <p:txEl>
                                              <p:pRg st="10" end="10"/>
                                            </p:txEl>
                                          </p:spTgt>
                                        </p:tgtEl>
                                        <p:attrNameLst>
                                          <p:attrName>style.visibility</p:attrName>
                                        </p:attrNameLst>
                                      </p:cBhvr>
                                      <p:to>
                                        <p:strVal val="visible"/>
                                      </p:to>
                                    </p:set>
                                    <p:animEffect transition="in" filter="fade">
                                      <p:cBhvr>
                                        <p:cTn id="65" dur="500"/>
                                        <p:tgtEl>
                                          <p:spTgt spid="4">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4">
                                            <p:txEl>
                                              <p:pRg st="11" end="11"/>
                                            </p:txEl>
                                          </p:spTgt>
                                        </p:tgtEl>
                                        <p:attrNameLst>
                                          <p:attrName>style.visibility</p:attrName>
                                        </p:attrNameLst>
                                      </p:cBhvr>
                                      <p:to>
                                        <p:strVal val="visible"/>
                                      </p:to>
                                    </p:set>
                                    <p:animEffect transition="in" filter="fade">
                                      <p:cBhvr>
                                        <p:cTn id="70"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History</a:t>
            </a:r>
            <a:endParaRPr lang="en-US" dirty="0"/>
          </a:p>
        </p:txBody>
      </p:sp>
      <p:sp>
        <p:nvSpPr>
          <p:cNvPr id="5" name="Content Placeholder 4"/>
          <p:cNvSpPr>
            <a:spLocks noGrp="1"/>
          </p:cNvSpPr>
          <p:nvPr>
            <p:ph idx="1"/>
          </p:nvPr>
        </p:nvSpPr>
        <p:spPr>
          <a:xfrm>
            <a:off x="117566" y="2011680"/>
            <a:ext cx="8878516" cy="4493624"/>
          </a:xfrm>
        </p:spPr>
        <p:txBody>
          <a:bodyPr>
            <a:noAutofit/>
          </a:bodyPr>
          <a:lstStyle/>
          <a:p>
            <a:r>
              <a:rPr lang="en-US" dirty="0" smtClean="0"/>
              <a:t>This was the last section of the Constitution written prior to Sept. 17, 1787.</a:t>
            </a:r>
          </a:p>
          <a:p>
            <a:r>
              <a:rPr lang="en-US" dirty="0" smtClean="0"/>
              <a:t>Founders believed that, in this compromise, the people </a:t>
            </a:r>
            <a:r>
              <a:rPr lang="en-US" u="sng" dirty="0" smtClean="0"/>
              <a:t>were</a:t>
            </a:r>
            <a:r>
              <a:rPr lang="en-US" dirty="0" smtClean="0"/>
              <a:t> choosing the President:</a:t>
            </a:r>
          </a:p>
          <a:p>
            <a:pPr lvl="1"/>
            <a:r>
              <a:rPr lang="en-US" dirty="0" smtClean="0">
                <a:solidFill>
                  <a:srgbClr val="FFC000"/>
                </a:solidFill>
              </a:rPr>
              <a:t>Madison</a:t>
            </a:r>
            <a:r>
              <a:rPr lang="en-US" dirty="0" smtClean="0"/>
              <a:t>: “the President is now to be elected by the People.”</a:t>
            </a:r>
          </a:p>
          <a:p>
            <a:pPr lvl="1"/>
            <a:r>
              <a:rPr lang="en-US" dirty="0" smtClean="0">
                <a:solidFill>
                  <a:srgbClr val="FFC000"/>
                </a:solidFill>
              </a:rPr>
              <a:t>Wilson</a:t>
            </a:r>
            <a:r>
              <a:rPr lang="en-US" dirty="0" smtClean="0"/>
              <a:t>: “the choice of President was brought as near to the people as is practicable.”</a:t>
            </a:r>
          </a:p>
          <a:p>
            <a:pPr lvl="1"/>
            <a:r>
              <a:rPr lang="en-US" dirty="0" smtClean="0">
                <a:solidFill>
                  <a:srgbClr val="FFC000"/>
                </a:solidFill>
              </a:rPr>
              <a:t>Hamilton</a:t>
            </a:r>
            <a:r>
              <a:rPr lang="en-US" dirty="0" smtClean="0"/>
              <a:t> (in </a:t>
            </a:r>
            <a:r>
              <a:rPr lang="en-US" i="1" dirty="0" smtClean="0"/>
              <a:t>Federalist, 68)</a:t>
            </a:r>
            <a:r>
              <a:rPr lang="en-US" dirty="0" smtClean="0"/>
              <a:t>: “It </a:t>
            </a:r>
            <a:r>
              <a:rPr lang="en-US" dirty="0"/>
              <a:t>was desirable that the sense of the people should operate in the choice of the person to whom so important a trust was to be confided. This end will be answered by committing the right of making it, not to any </a:t>
            </a:r>
            <a:r>
              <a:rPr lang="en-US" dirty="0" err="1"/>
              <a:t>preestablished</a:t>
            </a:r>
            <a:r>
              <a:rPr lang="en-US" dirty="0"/>
              <a:t> body, but to men chosen by the people for the special purpose, and at the particular conjuncture</a:t>
            </a:r>
            <a:r>
              <a:rPr lang="en-US" dirty="0" smtClean="0"/>
              <a:t>.”</a:t>
            </a:r>
          </a:p>
        </p:txBody>
      </p:sp>
    </p:spTree>
    <p:extLst>
      <p:ext uri="{BB962C8B-B14F-4D97-AF65-F5344CB8AC3E}">
        <p14:creationId xmlns:p14="http://schemas.microsoft.com/office/powerpoint/2010/main" val="184579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History</a:t>
            </a:r>
            <a:endParaRPr lang="en-US" dirty="0"/>
          </a:p>
        </p:txBody>
      </p:sp>
      <p:sp>
        <p:nvSpPr>
          <p:cNvPr id="5" name="Content Placeholder 4"/>
          <p:cNvSpPr>
            <a:spLocks noGrp="1"/>
          </p:cNvSpPr>
          <p:nvPr>
            <p:ph idx="1"/>
          </p:nvPr>
        </p:nvSpPr>
        <p:spPr>
          <a:xfrm>
            <a:off x="117566" y="2011680"/>
            <a:ext cx="8878516" cy="4493624"/>
          </a:xfrm>
        </p:spPr>
        <p:txBody>
          <a:bodyPr>
            <a:noAutofit/>
          </a:bodyPr>
          <a:lstStyle/>
          <a:p>
            <a:r>
              <a:rPr lang="en-US" sz="2000" dirty="0" smtClean="0"/>
              <a:t>Founders believed a candidate for </a:t>
            </a:r>
            <a:r>
              <a:rPr lang="en-US" sz="2000" dirty="0"/>
              <a:t>President </a:t>
            </a:r>
            <a:r>
              <a:rPr lang="en-US" sz="2000" dirty="0" smtClean="0"/>
              <a:t>would </a:t>
            </a:r>
            <a:r>
              <a:rPr lang="en-US" sz="2000" dirty="0"/>
              <a:t>have to have </a:t>
            </a:r>
            <a:r>
              <a:rPr lang="en-US" sz="2000" dirty="0" smtClean="0"/>
              <a:t>qualities necessary to </a:t>
            </a:r>
            <a:r>
              <a:rPr lang="en-US" sz="2000" dirty="0"/>
              <a:t>appeal </a:t>
            </a:r>
            <a:r>
              <a:rPr lang="en-US" sz="2000" b="1" dirty="0"/>
              <a:t>to electors from </a:t>
            </a:r>
            <a:r>
              <a:rPr lang="en-US" sz="2000" b="1" u="sng" dirty="0"/>
              <a:t>many</a:t>
            </a:r>
            <a:r>
              <a:rPr lang="en-US" sz="2000" b="1" dirty="0"/>
              <a:t> states</a:t>
            </a:r>
            <a:r>
              <a:rPr lang="en-US" sz="2000" dirty="0"/>
              <a:t>, not just </a:t>
            </a:r>
            <a:r>
              <a:rPr lang="en-US" sz="2000" b="1" u="sng" dirty="0"/>
              <a:t>one or a few </a:t>
            </a:r>
            <a:r>
              <a:rPr lang="en-US" sz="2000" b="1" u="sng" dirty="0" smtClean="0"/>
              <a:t>states</a:t>
            </a:r>
          </a:p>
          <a:p>
            <a:pPr lvl="1"/>
            <a:r>
              <a:rPr lang="en-US" sz="1800" dirty="0" smtClean="0"/>
              <a:t>“</a:t>
            </a:r>
            <a:r>
              <a:rPr lang="en-US" sz="1800" dirty="0"/>
              <a:t>Talents for low intrigue, and the little arts of popularity, may alone suffice to elevate a man to the first honors in a single State; but it will require other talents, and a different kind of merit, to establish him in the esteem and confidence of the whole Union, or of so considerable a portion of it as would be necessary to make him a successful candidate for the distinguished office of President of the United States</a:t>
            </a:r>
            <a:r>
              <a:rPr lang="en-US" sz="1800" dirty="0" smtClean="0"/>
              <a:t>.” (</a:t>
            </a:r>
            <a:r>
              <a:rPr lang="en-US" sz="1800" dirty="0" smtClean="0">
                <a:solidFill>
                  <a:srgbClr val="FFC000"/>
                </a:solidFill>
              </a:rPr>
              <a:t>Hamilton</a:t>
            </a:r>
            <a:r>
              <a:rPr lang="en-US" sz="1800" dirty="0" smtClean="0"/>
              <a:t>, Federalist 68)</a:t>
            </a:r>
          </a:p>
          <a:p>
            <a:r>
              <a:rPr lang="en-US" sz="2000" dirty="0" smtClean="0"/>
              <a:t>Hamilton also wrote that the Elector process addressed the </a:t>
            </a:r>
            <a:r>
              <a:rPr lang="en-US" sz="2000" dirty="0"/>
              <a:t>desire of </a:t>
            </a:r>
            <a:r>
              <a:rPr lang="en-US" sz="2000" b="1" i="1" dirty="0"/>
              <a:t>"foreign powers to gain an improper ascendant in our councils</a:t>
            </a:r>
            <a:r>
              <a:rPr lang="en-US" sz="2000" dirty="0"/>
              <a:t>." To minimize risk of foreign machinations and inducements, the electoral college members would have only a "transient existence" and no elector could be a "senator, representative, or other person holding a place of trust or profit under the United States"; electors would make their choice in a "detached situation", whereas a preexisting body of federal office-holders "might be tampered with beforehand to prostitute their votes".</a:t>
            </a:r>
            <a:endParaRPr lang="en-US" sz="2000" dirty="0" smtClean="0"/>
          </a:p>
        </p:txBody>
      </p:sp>
      <p:sp>
        <p:nvSpPr>
          <p:cNvPr id="6" name="Rectangle 5"/>
          <p:cNvSpPr/>
          <p:nvPr/>
        </p:nvSpPr>
        <p:spPr>
          <a:xfrm>
            <a:off x="418011" y="4820194"/>
            <a:ext cx="7746275" cy="287383"/>
          </a:xfrm>
          <a:prstGeom prst="rect">
            <a:avLst/>
          </a:prstGeom>
          <a:solidFill>
            <a:schemeClr val="accent1">
              <a:alpha val="3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7814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8" y="753228"/>
            <a:ext cx="7123195" cy="1080938"/>
          </a:xfrm>
        </p:spPr>
        <p:txBody>
          <a:bodyPr/>
          <a:lstStyle/>
          <a:p>
            <a:r>
              <a:rPr lang="en-US" dirty="0" smtClean="0"/>
              <a:t>Electoral College: Founders View</a:t>
            </a:r>
            <a:endParaRPr lang="en-US" dirty="0"/>
          </a:p>
        </p:txBody>
      </p:sp>
      <p:pic>
        <p:nvPicPr>
          <p:cNvPr id="4" name="Picture 3"/>
          <p:cNvPicPr>
            <a:picLocks noChangeAspect="1"/>
          </p:cNvPicPr>
          <p:nvPr/>
        </p:nvPicPr>
        <p:blipFill rotWithShape="1">
          <a:blip r:embed="rId2"/>
          <a:srcRect t="-1927" b="12486"/>
          <a:stretch/>
        </p:blipFill>
        <p:spPr>
          <a:xfrm>
            <a:off x="1321460" y="1489182"/>
            <a:ext cx="5543550" cy="4992300"/>
          </a:xfrm>
          <a:prstGeom prst="rect">
            <a:avLst/>
          </a:prstGeom>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4224425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Electors</a:t>
            </a:r>
            <a:endParaRPr lang="en-US" dirty="0"/>
          </a:p>
        </p:txBody>
      </p:sp>
      <p:sp>
        <p:nvSpPr>
          <p:cNvPr id="5" name="Content Placeholder 4"/>
          <p:cNvSpPr>
            <a:spLocks noGrp="1"/>
          </p:cNvSpPr>
          <p:nvPr>
            <p:ph idx="1"/>
          </p:nvPr>
        </p:nvSpPr>
        <p:spPr>
          <a:xfrm>
            <a:off x="215154" y="2063932"/>
            <a:ext cx="8780928" cy="4441372"/>
          </a:xfrm>
        </p:spPr>
        <p:txBody>
          <a:bodyPr>
            <a:noAutofit/>
          </a:bodyPr>
          <a:lstStyle/>
          <a:p>
            <a:r>
              <a:rPr lang="en-US" dirty="0"/>
              <a:t>A state's number of electors equals the number of representatives plus two electors for the senators the state </a:t>
            </a:r>
            <a:r>
              <a:rPr lang="en-US" dirty="0" smtClean="0"/>
              <a:t>has:</a:t>
            </a:r>
          </a:p>
          <a:p>
            <a:pPr lvl="1"/>
            <a:r>
              <a:rPr lang="en-US" dirty="0" smtClean="0">
                <a:solidFill>
                  <a:srgbClr val="FFC000"/>
                </a:solidFill>
              </a:rPr>
              <a:t>538</a:t>
            </a:r>
            <a:r>
              <a:rPr lang="en-US" dirty="0" smtClean="0"/>
              <a:t> total (3 from Washington, DC per 23</a:t>
            </a:r>
            <a:r>
              <a:rPr lang="en-US" baseline="30000" dirty="0" smtClean="0"/>
              <a:t>rd</a:t>
            </a:r>
            <a:r>
              <a:rPr lang="en-US" dirty="0" smtClean="0"/>
              <a:t> Amend)</a:t>
            </a:r>
          </a:p>
          <a:p>
            <a:pPr lvl="1"/>
            <a:r>
              <a:rPr lang="en-US" dirty="0" smtClean="0"/>
              <a:t>IN = 11</a:t>
            </a:r>
          </a:p>
          <a:p>
            <a:r>
              <a:rPr lang="en-US" dirty="0" smtClean="0"/>
              <a:t>How selected?</a:t>
            </a:r>
          </a:p>
          <a:p>
            <a:pPr lvl="1"/>
            <a:r>
              <a:rPr lang="en-US" dirty="0" smtClean="0"/>
              <a:t>Constitution leaves it to the states….(Article 2, Sec. 2, Clause 1)</a:t>
            </a:r>
          </a:p>
          <a:p>
            <a:pPr lvl="1"/>
            <a:r>
              <a:rPr lang="en-US" dirty="0" smtClean="0"/>
              <a:t>In Indiana, 11 Elector Candidates selected by each party that has a candidate for President and Vice President.</a:t>
            </a:r>
          </a:p>
          <a:p>
            <a:pPr lvl="2"/>
            <a:r>
              <a:rPr lang="en-US" dirty="0">
                <a:hlinkClick r:id="rId2"/>
              </a:rPr>
              <a:t>https://</a:t>
            </a:r>
            <a:r>
              <a:rPr lang="en-US" dirty="0" smtClean="0">
                <a:hlinkClick r:id="rId2"/>
              </a:rPr>
              <a:t>www.in.gov/sos/elections/files/2012_Presidential_Elector_Candidate_List.pdf</a:t>
            </a:r>
            <a:endParaRPr lang="en-US" dirty="0" smtClean="0"/>
          </a:p>
          <a:p>
            <a:pPr lvl="1"/>
            <a:r>
              <a:rPr lang="en-US" dirty="0" smtClean="0"/>
              <a:t>IN Elector FAQ: </a:t>
            </a:r>
            <a:r>
              <a:rPr lang="en-US" dirty="0" smtClean="0">
                <a:hlinkClick r:id="rId3"/>
              </a:rPr>
              <a:t>https</a:t>
            </a:r>
            <a:r>
              <a:rPr lang="en-US" dirty="0">
                <a:hlinkClick r:id="rId3"/>
              </a:rPr>
              <a:t>://www.in.gov/sos/elections/files/Presidential_Elector_Listing_and_Statistics.pdf</a:t>
            </a:r>
            <a:endParaRPr lang="en-US" dirty="0" smtClean="0"/>
          </a:p>
          <a:p>
            <a:pPr lvl="1"/>
            <a:endParaRPr lang="en-US" dirty="0"/>
          </a:p>
        </p:txBody>
      </p:sp>
    </p:spTree>
    <p:extLst>
      <p:ext uri="{BB962C8B-B14F-4D97-AF65-F5344CB8AC3E}">
        <p14:creationId xmlns:p14="http://schemas.microsoft.com/office/powerpoint/2010/main" val="107491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Restrictions 					 on Electors</a:t>
            </a:r>
            <a:endParaRPr lang="en-US" dirty="0"/>
          </a:p>
        </p:txBody>
      </p:sp>
      <p:sp>
        <p:nvSpPr>
          <p:cNvPr id="5" name="Content Placeholder 4"/>
          <p:cNvSpPr>
            <a:spLocks noGrp="1"/>
          </p:cNvSpPr>
          <p:nvPr>
            <p:ph idx="1"/>
          </p:nvPr>
        </p:nvSpPr>
        <p:spPr>
          <a:xfrm>
            <a:off x="215154" y="2037806"/>
            <a:ext cx="8780928" cy="4467497"/>
          </a:xfrm>
        </p:spPr>
        <p:txBody>
          <a:bodyPr>
            <a:noAutofit/>
          </a:bodyPr>
          <a:lstStyle/>
          <a:p>
            <a:r>
              <a:rPr lang="en-US" dirty="0"/>
              <a:t>The Constitution does not specify how individual states must allocate their electoral </a:t>
            </a:r>
            <a:r>
              <a:rPr lang="en-US" dirty="0" smtClean="0"/>
              <a:t>votes</a:t>
            </a:r>
          </a:p>
          <a:p>
            <a:r>
              <a:rPr lang="en-US" dirty="0" smtClean="0"/>
              <a:t>48 states (and DC) allocate by ‘winner-take-all’</a:t>
            </a:r>
          </a:p>
          <a:p>
            <a:r>
              <a:rPr lang="en-US" dirty="0" smtClean="0">
                <a:solidFill>
                  <a:srgbClr val="FFC000"/>
                </a:solidFill>
              </a:rPr>
              <a:t>Maine </a:t>
            </a:r>
            <a:r>
              <a:rPr lang="en-US" dirty="0">
                <a:solidFill>
                  <a:srgbClr val="FFC000"/>
                </a:solidFill>
              </a:rPr>
              <a:t>&amp; Nebraska </a:t>
            </a:r>
            <a:r>
              <a:rPr lang="en-US" dirty="0" smtClean="0"/>
              <a:t>use a 'congressional </a:t>
            </a:r>
            <a:r>
              <a:rPr lang="en-US" dirty="0"/>
              <a:t>district </a:t>
            </a:r>
            <a:r>
              <a:rPr lang="en-US" dirty="0" smtClean="0"/>
              <a:t>method‘</a:t>
            </a:r>
          </a:p>
          <a:p>
            <a:pPr lvl="1"/>
            <a:r>
              <a:rPr lang="en-US" dirty="0" smtClean="0"/>
              <a:t>allocate </a:t>
            </a:r>
            <a:r>
              <a:rPr lang="en-US" dirty="0"/>
              <a:t>two electoral votes to the state popular vote winner, and then one electoral vote to the popular vote winner in each Congressional district (2 in Maine, 3 in Nebraska). </a:t>
            </a:r>
            <a:endParaRPr lang="en-US" dirty="0" smtClean="0"/>
          </a:p>
          <a:p>
            <a:pPr lvl="1"/>
            <a:r>
              <a:rPr lang="en-US" dirty="0" smtClean="0"/>
              <a:t>Results in multiple </a:t>
            </a:r>
            <a:r>
              <a:rPr lang="en-US" dirty="0"/>
              <a:t>popular vote contests in these states, </a:t>
            </a:r>
            <a:r>
              <a:rPr lang="en-US" dirty="0" smtClean="0"/>
              <a:t>possible split </a:t>
            </a:r>
            <a:r>
              <a:rPr lang="en-US" dirty="0"/>
              <a:t>electoral vote. </a:t>
            </a:r>
            <a:endParaRPr lang="en-US" dirty="0" smtClean="0"/>
          </a:p>
          <a:p>
            <a:pPr lvl="1"/>
            <a:r>
              <a:rPr lang="en-US" dirty="0" smtClean="0"/>
              <a:t>Republicans </a:t>
            </a:r>
            <a:r>
              <a:rPr lang="en-US" dirty="0"/>
              <a:t>in Minnesota, New Hampshire and Virginia </a:t>
            </a:r>
            <a:r>
              <a:rPr lang="en-US" dirty="0" smtClean="0"/>
              <a:t>have introduced </a:t>
            </a:r>
            <a:r>
              <a:rPr lang="en-US" dirty="0"/>
              <a:t>legislation to adopt the congressional district method. </a:t>
            </a:r>
            <a:r>
              <a:rPr lang="en-US" dirty="0" smtClean="0"/>
              <a:t>In </a:t>
            </a:r>
            <a:r>
              <a:rPr lang="en-US" dirty="0"/>
              <a:t>2016, Trump would have won 12 of 27 electoral votes in these three states had this method been in place.</a:t>
            </a:r>
          </a:p>
          <a:p>
            <a:pPr lvl="1"/>
            <a:endParaRPr lang="en-US" dirty="0" smtClean="0"/>
          </a:p>
          <a:p>
            <a:pPr lvl="1"/>
            <a:endParaRPr lang="en-US" sz="2400" dirty="0"/>
          </a:p>
        </p:txBody>
      </p:sp>
    </p:spTree>
    <p:extLst>
      <p:ext uri="{BB962C8B-B14F-4D97-AF65-F5344CB8AC3E}">
        <p14:creationId xmlns:p14="http://schemas.microsoft.com/office/powerpoint/2010/main" val="218607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Restrictions 					 on Electors</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sz="2800" dirty="0" smtClean="0"/>
              <a:t>Would a change in allocation change election outcomes?</a:t>
            </a:r>
          </a:p>
          <a:p>
            <a:endParaRPr lang="en-US" sz="2800" dirty="0"/>
          </a:p>
        </p:txBody>
      </p:sp>
      <p:pic>
        <p:nvPicPr>
          <p:cNvPr id="3" name="Picture 2"/>
          <p:cNvPicPr>
            <a:picLocks noChangeAspect="1"/>
          </p:cNvPicPr>
          <p:nvPr/>
        </p:nvPicPr>
        <p:blipFill>
          <a:blip r:embed="rId2"/>
          <a:stretch>
            <a:fillRect/>
          </a:stretch>
        </p:blipFill>
        <p:spPr>
          <a:xfrm>
            <a:off x="246371" y="3094767"/>
            <a:ext cx="8749711" cy="3018650"/>
          </a:xfrm>
          <a:prstGeom prst="rect">
            <a:avLst/>
          </a:prstGeom>
        </p:spPr>
      </p:pic>
      <p:sp>
        <p:nvSpPr>
          <p:cNvPr id="4" name="TextBox 3"/>
          <p:cNvSpPr txBox="1"/>
          <p:nvPr/>
        </p:nvSpPr>
        <p:spPr>
          <a:xfrm>
            <a:off x="330606" y="6018406"/>
            <a:ext cx="8550023" cy="646331"/>
          </a:xfrm>
          <a:prstGeom prst="rect">
            <a:avLst/>
          </a:prstGeom>
          <a:noFill/>
        </p:spPr>
        <p:txBody>
          <a:bodyPr wrap="square" rtlCol="0">
            <a:spAutoFit/>
          </a:bodyPr>
          <a:lstStyle/>
          <a:p>
            <a:r>
              <a:rPr lang="en-US" dirty="0">
                <a:hlinkClick r:id="rId3"/>
              </a:rPr>
              <a:t>https://www.270towin.com/alternative-electoral-college-allocation-methods/?year=2012</a:t>
            </a:r>
            <a:endParaRPr lang="en-US" dirty="0"/>
          </a:p>
        </p:txBody>
      </p:sp>
    </p:spTree>
    <p:extLst>
      <p:ext uri="{BB962C8B-B14F-4D97-AF65-F5344CB8AC3E}">
        <p14:creationId xmlns:p14="http://schemas.microsoft.com/office/powerpoint/2010/main" val="1465448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Restrictions 					 on Electors</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dirty="0" smtClean="0"/>
              <a:t>“Faithless Electors”</a:t>
            </a:r>
          </a:p>
          <a:p>
            <a:pPr lvl="1"/>
            <a:r>
              <a:rPr lang="en-US" sz="1800" dirty="0" smtClean="0"/>
              <a:t>Do not vote for candidate to whom they pledged</a:t>
            </a:r>
          </a:p>
          <a:p>
            <a:pPr lvl="1"/>
            <a:r>
              <a:rPr lang="en-US" sz="1800" dirty="0" smtClean="0"/>
              <a:t>21 states do not have laws compelling electors to vote for pledged candidates</a:t>
            </a:r>
          </a:p>
          <a:p>
            <a:pPr lvl="2"/>
            <a:r>
              <a:rPr lang="en-US" dirty="0" smtClean="0">
                <a:solidFill>
                  <a:srgbClr val="FFC000"/>
                </a:solidFill>
              </a:rPr>
              <a:t>IN: </a:t>
            </a:r>
            <a:r>
              <a:rPr lang="en-US" dirty="0"/>
              <a:t>Failure to vote as pledged cancels the vote and replaces the </a:t>
            </a:r>
            <a:r>
              <a:rPr lang="en-US" dirty="0" smtClean="0"/>
              <a:t>elector</a:t>
            </a:r>
          </a:p>
          <a:p>
            <a:pPr lvl="1"/>
            <a:r>
              <a:rPr lang="en-US" sz="1800" dirty="0" smtClean="0"/>
              <a:t>Supreme Court has not ruled on state laws, but Federal Courts have ruled on laws in Washington and Colorado</a:t>
            </a:r>
          </a:p>
          <a:p>
            <a:pPr lvl="1"/>
            <a:r>
              <a:rPr lang="en-US" sz="1800" dirty="0" smtClean="0"/>
              <a:t>On 22 occasions, 179 electors have not cast their ballots for pledged candidates (7 in 2016)</a:t>
            </a:r>
          </a:p>
          <a:p>
            <a:pPr lvl="1"/>
            <a:r>
              <a:rPr lang="en-US" sz="1800" dirty="0" smtClean="0"/>
              <a:t>Only once, in 1796, did this change an election (pre-12</a:t>
            </a:r>
            <a:r>
              <a:rPr lang="en-US" sz="1800" baseline="30000" dirty="0" smtClean="0"/>
              <a:t>th</a:t>
            </a:r>
            <a:r>
              <a:rPr lang="en-US" sz="1800" dirty="0" smtClean="0"/>
              <a:t> Amend):</a:t>
            </a:r>
          </a:p>
          <a:p>
            <a:pPr lvl="2"/>
            <a:r>
              <a:rPr lang="en-US" sz="1600" dirty="0" smtClean="0"/>
              <a:t>18 Federalist electors </a:t>
            </a:r>
            <a:r>
              <a:rPr lang="en-US" sz="1600" dirty="0"/>
              <a:t>pledged </a:t>
            </a:r>
            <a:r>
              <a:rPr lang="en-US" sz="1600" dirty="0" smtClean="0"/>
              <a:t>to John </a:t>
            </a:r>
            <a:r>
              <a:rPr lang="en-US" sz="1600" dirty="0"/>
              <a:t>Adams, </a:t>
            </a:r>
            <a:r>
              <a:rPr lang="en-US" sz="1600" dirty="0" smtClean="0"/>
              <a:t>refused </a:t>
            </a:r>
            <a:r>
              <a:rPr lang="en-US" sz="1600" dirty="0"/>
              <a:t>to </a:t>
            </a:r>
            <a:r>
              <a:rPr lang="en-US" sz="1600" dirty="0" smtClean="0"/>
              <a:t>cast 2</a:t>
            </a:r>
            <a:r>
              <a:rPr lang="en-US" sz="1600" baseline="30000" dirty="0" smtClean="0"/>
              <a:t>nd</a:t>
            </a:r>
            <a:r>
              <a:rPr lang="en-US" sz="1600" dirty="0" smtClean="0"/>
              <a:t> vote </a:t>
            </a:r>
            <a:r>
              <a:rPr lang="en-US" sz="1600" dirty="0"/>
              <a:t>for </a:t>
            </a:r>
            <a:r>
              <a:rPr lang="en-US" sz="1600" dirty="0" smtClean="0"/>
              <a:t>Pinckney (also Federalist).</a:t>
            </a:r>
            <a:r>
              <a:rPr lang="en-US" sz="1600" dirty="0"/>
              <a:t> As a result Adams attained 71 electoral votes, Jefferson received 68, and Pinckney received </a:t>
            </a:r>
            <a:r>
              <a:rPr lang="en-US" sz="1600" dirty="0" smtClean="0"/>
              <a:t>59.Had </a:t>
            </a:r>
            <a:r>
              <a:rPr lang="en-US" sz="1600" dirty="0"/>
              <a:t>the 18 electors remained faithful Pinckney would have won the presidency with 77 electoral votes and Adams would have remained vice president.</a:t>
            </a:r>
            <a:endParaRPr lang="en-US" sz="1600" dirty="0" smtClean="0"/>
          </a:p>
          <a:p>
            <a:pPr lvl="1"/>
            <a:endParaRPr lang="en-US" sz="2400" dirty="0" smtClean="0"/>
          </a:p>
          <a:p>
            <a:pPr lvl="2"/>
            <a:endParaRPr lang="en-US" sz="2200" dirty="0" smtClean="0"/>
          </a:p>
          <a:p>
            <a:pPr lvl="1"/>
            <a:endParaRPr lang="en-US" sz="2400" dirty="0"/>
          </a:p>
        </p:txBody>
      </p:sp>
    </p:spTree>
    <p:extLst>
      <p:ext uri="{BB962C8B-B14F-4D97-AF65-F5344CB8AC3E}">
        <p14:creationId xmlns:p14="http://schemas.microsoft.com/office/powerpoint/2010/main" val="551935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Mechanics</a:t>
            </a:r>
            <a:endParaRPr lang="en-US" dirty="0"/>
          </a:p>
        </p:txBody>
      </p:sp>
      <p:sp>
        <p:nvSpPr>
          <p:cNvPr id="5" name="Content Placeholder 4"/>
          <p:cNvSpPr>
            <a:spLocks noGrp="1"/>
          </p:cNvSpPr>
          <p:nvPr>
            <p:ph idx="1"/>
          </p:nvPr>
        </p:nvSpPr>
        <p:spPr>
          <a:xfrm>
            <a:off x="215154" y="2155372"/>
            <a:ext cx="8780928" cy="4349932"/>
          </a:xfrm>
        </p:spPr>
        <p:txBody>
          <a:bodyPr>
            <a:noAutofit/>
          </a:bodyPr>
          <a:lstStyle/>
          <a:p>
            <a:r>
              <a:rPr lang="en-US" sz="2000" dirty="0" smtClean="0"/>
              <a:t>Each state </a:t>
            </a:r>
            <a:r>
              <a:rPr lang="en-US" sz="2000" dirty="0"/>
              <a:t>prepares </a:t>
            </a:r>
            <a:r>
              <a:rPr lang="en-US" sz="2000" dirty="0" smtClean="0"/>
              <a:t>Certificates </a:t>
            </a:r>
            <a:r>
              <a:rPr lang="en-US" sz="2000" dirty="0"/>
              <a:t>of Ascertainment, </a:t>
            </a:r>
            <a:r>
              <a:rPr lang="en-US" sz="2000" dirty="0" smtClean="0"/>
              <a:t>listing </a:t>
            </a:r>
            <a:r>
              <a:rPr lang="en-US" sz="2000" dirty="0"/>
              <a:t>the candidates for president and vice president, their pledged electors, and the total votes each candidacy </a:t>
            </a:r>
            <a:r>
              <a:rPr lang="en-US" sz="2000" dirty="0" smtClean="0"/>
              <a:t>received.</a:t>
            </a:r>
            <a:endParaRPr lang="en-US" sz="2000" baseline="30000" dirty="0"/>
          </a:p>
          <a:p>
            <a:r>
              <a:rPr lang="en-US" sz="2000" dirty="0" smtClean="0"/>
              <a:t>One </a:t>
            </a:r>
            <a:r>
              <a:rPr lang="en-US" sz="2000" dirty="0"/>
              <a:t>certificate is sent, as soon after Election Day as practicable, to the National Archivist in Washington. </a:t>
            </a:r>
            <a:endParaRPr lang="en-US" sz="2000" dirty="0" smtClean="0"/>
          </a:p>
          <a:p>
            <a:r>
              <a:rPr lang="en-US" sz="2000" dirty="0" smtClean="0"/>
              <a:t>The </a:t>
            </a:r>
            <a:r>
              <a:rPr lang="en-US" sz="2000" dirty="0"/>
              <a:t>Certificates of Ascertainment are mandated to carry the state seal and the signature of the governor (or mayor of D.C</a:t>
            </a:r>
            <a:r>
              <a:rPr lang="en-US" sz="2000" dirty="0" smtClean="0"/>
              <a:t>.).</a:t>
            </a:r>
          </a:p>
          <a:p>
            <a:r>
              <a:rPr lang="en-US" sz="2000" dirty="0"/>
              <a:t>The Electoral College never meets as one body. </a:t>
            </a:r>
            <a:endParaRPr lang="en-US" sz="2000" dirty="0" smtClean="0"/>
          </a:p>
          <a:p>
            <a:pPr lvl="1"/>
            <a:r>
              <a:rPr lang="en-US" sz="1600" dirty="0" smtClean="0"/>
              <a:t>Electors </a:t>
            </a:r>
            <a:r>
              <a:rPr lang="en-US" sz="1600" dirty="0"/>
              <a:t>meet in their respective state capitals </a:t>
            </a:r>
            <a:r>
              <a:rPr lang="en-US" sz="1600" dirty="0" smtClean="0"/>
              <a:t>(or District </a:t>
            </a:r>
            <a:r>
              <a:rPr lang="en-US" sz="1600" dirty="0"/>
              <a:t>of </a:t>
            </a:r>
            <a:r>
              <a:rPr lang="en-US" sz="1600" dirty="0" smtClean="0"/>
              <a:t>Columbia) </a:t>
            </a:r>
            <a:r>
              <a:rPr lang="en-US" sz="1600" dirty="0"/>
              <a:t>on the Monday after the second Wednesday in </a:t>
            </a:r>
            <a:r>
              <a:rPr lang="en-US" sz="1600" dirty="0" smtClean="0"/>
              <a:t>December (</a:t>
            </a:r>
            <a:r>
              <a:rPr lang="en-US" sz="1600" b="1" dirty="0" smtClean="0"/>
              <a:t>12/14/20</a:t>
            </a:r>
            <a:r>
              <a:rPr lang="en-US" sz="1600" dirty="0" smtClean="0"/>
              <a:t>), </a:t>
            </a:r>
            <a:r>
              <a:rPr lang="en-US" sz="1600" dirty="0"/>
              <a:t>at which time they cast their electoral votes on </a:t>
            </a:r>
            <a:r>
              <a:rPr lang="en-US" sz="1600" b="1" dirty="0"/>
              <a:t>separate ballots </a:t>
            </a:r>
            <a:r>
              <a:rPr lang="en-US" sz="1600" dirty="0"/>
              <a:t>for president and vice </a:t>
            </a:r>
            <a:r>
              <a:rPr lang="en-US" sz="1600" dirty="0" smtClean="0"/>
              <a:t>president.</a:t>
            </a:r>
          </a:p>
          <a:p>
            <a:pPr lvl="1"/>
            <a:r>
              <a:rPr lang="en-US" sz="1600" dirty="0"/>
              <a:t>Congress meets in joint session to count the electoral </a:t>
            </a:r>
            <a:r>
              <a:rPr lang="en-US" sz="1600" dirty="0" smtClean="0"/>
              <a:t>votes (</a:t>
            </a:r>
            <a:r>
              <a:rPr lang="en-US" sz="1600" b="1" dirty="0" smtClean="0"/>
              <a:t>1/6/21</a:t>
            </a:r>
            <a:r>
              <a:rPr lang="en-US" sz="1600" dirty="0" smtClean="0"/>
              <a:t>). </a:t>
            </a:r>
            <a:r>
              <a:rPr lang="en-US" sz="1600" dirty="0"/>
              <a:t>The Vice President, as President of the Senate, presides over the count and announces the results of the Electoral College vote. The President of the Senate then declares which persons, if any, have been elected President and Vice President of the United States.</a:t>
            </a:r>
          </a:p>
        </p:txBody>
      </p:sp>
    </p:spTree>
    <p:extLst>
      <p:ext uri="{BB962C8B-B14F-4D97-AF65-F5344CB8AC3E}">
        <p14:creationId xmlns:p14="http://schemas.microsoft.com/office/powerpoint/2010/main" val="735527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215154" y="2283334"/>
            <a:ext cx="8780928" cy="4221969"/>
          </a:xfrm>
        </p:spPr>
        <p:txBody>
          <a:bodyPr>
            <a:noAutofit/>
          </a:bodyPr>
          <a:lstStyle/>
          <a:p>
            <a:endParaRPr lang="en-US" sz="2400" dirty="0"/>
          </a:p>
        </p:txBody>
      </p:sp>
      <p:pic>
        <p:nvPicPr>
          <p:cNvPr id="3" name="Picture 2"/>
          <p:cNvPicPr>
            <a:picLocks noChangeAspect="1"/>
          </p:cNvPicPr>
          <p:nvPr/>
        </p:nvPicPr>
        <p:blipFill rotWithShape="1">
          <a:blip r:embed="rId2"/>
          <a:srcRect b="9625"/>
          <a:stretch/>
        </p:blipFill>
        <p:spPr>
          <a:xfrm>
            <a:off x="1785838" y="127733"/>
            <a:ext cx="6143315" cy="6612702"/>
          </a:xfrm>
          <a:prstGeom prst="rect">
            <a:avLst/>
          </a:prstGeom>
        </p:spPr>
      </p:pic>
      <p:sp>
        <p:nvSpPr>
          <p:cNvPr id="4" name="Title 3"/>
          <p:cNvSpPr>
            <a:spLocks noGrp="1"/>
          </p:cNvSpPr>
          <p:nvPr>
            <p:ph type="title"/>
          </p:nvPr>
        </p:nvSpPr>
        <p:spPr/>
        <p:txBody>
          <a:bodyPr/>
          <a:lstStyle/>
          <a:p>
            <a:endParaRPr lang="en-US" dirty="0"/>
          </a:p>
        </p:txBody>
      </p:sp>
    </p:spTree>
    <p:extLst>
      <p:ext uri="{BB962C8B-B14F-4D97-AF65-F5344CB8AC3E}">
        <p14:creationId xmlns:p14="http://schemas.microsoft.com/office/powerpoint/2010/main" val="423658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639" y="753228"/>
            <a:ext cx="7097070" cy="1080938"/>
          </a:xfrm>
        </p:spPr>
        <p:txBody>
          <a:bodyPr/>
          <a:lstStyle/>
          <a:p>
            <a:r>
              <a:rPr lang="en-US" dirty="0" smtClean="0"/>
              <a:t>Electoral College: Arguments For</a:t>
            </a:r>
            <a:endParaRPr lang="en-US" dirty="0"/>
          </a:p>
        </p:txBody>
      </p:sp>
      <p:sp>
        <p:nvSpPr>
          <p:cNvPr id="5" name="Content Placeholder 4"/>
          <p:cNvSpPr>
            <a:spLocks noGrp="1"/>
          </p:cNvSpPr>
          <p:nvPr>
            <p:ph idx="1"/>
          </p:nvPr>
        </p:nvSpPr>
        <p:spPr>
          <a:xfrm>
            <a:off x="215154" y="2103120"/>
            <a:ext cx="8780928" cy="4402183"/>
          </a:xfrm>
        </p:spPr>
        <p:txBody>
          <a:bodyPr>
            <a:noAutofit/>
          </a:bodyPr>
          <a:lstStyle/>
          <a:p>
            <a:r>
              <a:rPr lang="en-US" sz="2000" dirty="0" smtClean="0"/>
              <a:t>Founders developed this as best method to prevent ‘sinister </a:t>
            </a:r>
            <a:r>
              <a:rPr lang="en-US" sz="2000" dirty="0" err="1" smtClean="0"/>
              <a:t>bias’</a:t>
            </a:r>
            <a:r>
              <a:rPr lang="en-US" sz="2000" dirty="0" smtClean="0"/>
              <a:t> and protect the nation from the ‘tyranny of the masses’</a:t>
            </a:r>
          </a:p>
          <a:p>
            <a:r>
              <a:rPr lang="en-US" sz="2000" dirty="0" smtClean="0"/>
              <a:t>Ensures all parts of the nation involved in selecting President</a:t>
            </a:r>
          </a:p>
          <a:p>
            <a:r>
              <a:rPr lang="en-US" sz="2000" dirty="0" smtClean="0"/>
              <a:t>Enhances minority group status:</a:t>
            </a:r>
          </a:p>
          <a:p>
            <a:pPr lvl="1"/>
            <a:r>
              <a:rPr lang="en-US" sz="1600" dirty="0"/>
              <a:t>small minorities in a State may make the difference between winning all of that State’s electoral votes or </a:t>
            </a:r>
            <a:r>
              <a:rPr lang="en-US" sz="1600" dirty="0" smtClean="0"/>
              <a:t>none. </a:t>
            </a:r>
            <a:r>
              <a:rPr lang="en-US" sz="1600" dirty="0"/>
              <a:t>M</a:t>
            </a:r>
            <a:r>
              <a:rPr lang="en-US" sz="1600" dirty="0" smtClean="0"/>
              <a:t>inority </a:t>
            </a:r>
            <a:r>
              <a:rPr lang="en-US" sz="1600" dirty="0"/>
              <a:t>groups in the United States happen to concentrate in those States with the most electoral votes, they assume an importance to presidential candidates </a:t>
            </a:r>
            <a:r>
              <a:rPr lang="en-US" sz="1600" dirty="0" smtClean="0"/>
              <a:t>in greater proportion.</a:t>
            </a:r>
          </a:p>
          <a:p>
            <a:r>
              <a:rPr lang="en-US" sz="2000" dirty="0" smtClean="0"/>
              <a:t>Mirrors federalism of the national government</a:t>
            </a:r>
          </a:p>
          <a:p>
            <a:r>
              <a:rPr lang="en-US" sz="2000" dirty="0" smtClean="0"/>
              <a:t>Guarantees certainty:</a:t>
            </a:r>
          </a:p>
          <a:p>
            <a:pPr lvl="1"/>
            <a:r>
              <a:rPr lang="en-US" sz="1600" dirty="0" smtClean="0"/>
              <a:t>In an election based </a:t>
            </a:r>
            <a:r>
              <a:rPr lang="en-US" sz="1600" dirty="0"/>
              <a:t>on popular </a:t>
            </a:r>
            <a:r>
              <a:rPr lang="en-US" sz="1600" dirty="0" smtClean="0"/>
              <a:t>vote: possible </a:t>
            </a:r>
            <a:r>
              <a:rPr lang="en-US" sz="1600" dirty="0"/>
              <a:t>for a candidate to receive the highest number of popular votes without actually obtaining a </a:t>
            </a:r>
            <a:r>
              <a:rPr lang="en-US" sz="1600" dirty="0" smtClean="0"/>
              <a:t>majority (</a:t>
            </a:r>
            <a:r>
              <a:rPr lang="en-US" sz="1600" dirty="0" smtClean="0">
                <a:hlinkClick r:id="rId2"/>
              </a:rPr>
              <a:t>13 times</a:t>
            </a:r>
            <a:r>
              <a:rPr lang="en-US" sz="1600" dirty="0" smtClean="0"/>
              <a:t>!!)</a:t>
            </a:r>
          </a:p>
          <a:p>
            <a:endParaRPr lang="en-US" sz="3200" dirty="0"/>
          </a:p>
        </p:txBody>
      </p:sp>
    </p:spTree>
    <p:extLst>
      <p:ext uri="{BB962C8B-B14F-4D97-AF65-F5344CB8AC3E}">
        <p14:creationId xmlns:p14="http://schemas.microsoft.com/office/powerpoint/2010/main" val="404968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175" y="0"/>
            <a:ext cx="405765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5237" y="0"/>
            <a:ext cx="5489450" cy="6858000"/>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62" t="17244" r="-762" b="4851"/>
          <a:stretch/>
        </p:blipFill>
        <p:spPr>
          <a:xfrm>
            <a:off x="1611222" y="158461"/>
            <a:ext cx="5921556" cy="6150899"/>
          </a:xfrm>
          <a:prstGeom prst="rect">
            <a:avLst/>
          </a:prstGeom>
        </p:spPr>
      </p:pic>
      <p:pic>
        <p:nvPicPr>
          <p:cNvPr id="6" name="Picture 5"/>
          <p:cNvPicPr>
            <a:picLocks noChangeAspect="1"/>
          </p:cNvPicPr>
          <p:nvPr/>
        </p:nvPicPr>
        <p:blipFill>
          <a:blip r:embed="rId5"/>
          <a:stretch>
            <a:fillRect/>
          </a:stretch>
        </p:blipFill>
        <p:spPr>
          <a:xfrm>
            <a:off x="2378786" y="500410"/>
            <a:ext cx="4222039" cy="5466999"/>
          </a:xfrm>
          <a:prstGeom prst="rect">
            <a:avLst/>
          </a:prstGeom>
        </p:spPr>
      </p:pic>
      <p:pic>
        <p:nvPicPr>
          <p:cNvPr id="11" name="Picture 10"/>
          <p:cNvPicPr>
            <a:picLocks noChangeAspect="1"/>
          </p:cNvPicPr>
          <p:nvPr/>
        </p:nvPicPr>
        <p:blipFill>
          <a:blip r:embed="rId6"/>
          <a:stretch>
            <a:fillRect/>
          </a:stretch>
        </p:blipFill>
        <p:spPr>
          <a:xfrm>
            <a:off x="1279921" y="500410"/>
            <a:ext cx="5956901" cy="5725243"/>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32357"/>
          <a:stretch/>
        </p:blipFill>
        <p:spPr>
          <a:xfrm rot="5400000">
            <a:off x="1397174" y="62048"/>
            <a:ext cx="6185263" cy="6858000"/>
          </a:xfrm>
          <a:prstGeom prst="rect">
            <a:avLst/>
          </a:prstGeom>
        </p:spPr>
      </p:pic>
      <p:pic>
        <p:nvPicPr>
          <p:cNvPr id="13" name="Picture 12"/>
          <p:cNvPicPr>
            <a:picLocks noChangeAspect="1"/>
          </p:cNvPicPr>
          <p:nvPr/>
        </p:nvPicPr>
        <p:blipFill rotWithShape="1">
          <a:blip r:embed="rId8">
            <a:extLst>
              <a:ext uri="{28A0092B-C50C-407E-A947-70E740481C1C}">
                <a14:useLocalDpi xmlns:a14="http://schemas.microsoft.com/office/drawing/2010/main" val="0"/>
              </a:ext>
            </a:extLst>
          </a:blip>
          <a:srcRect t="8749" b="8774"/>
          <a:stretch/>
        </p:blipFill>
        <p:spPr>
          <a:xfrm>
            <a:off x="1810520" y="482637"/>
            <a:ext cx="5358570" cy="5892726"/>
          </a:xfrm>
          <a:prstGeom prst="rect">
            <a:avLst/>
          </a:prstGeom>
        </p:spPr>
      </p:pic>
    </p:spTree>
    <p:extLst>
      <p:ext uri="{BB962C8B-B14F-4D97-AF65-F5344CB8AC3E}">
        <p14:creationId xmlns:p14="http://schemas.microsoft.com/office/powerpoint/2010/main" val="242875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Electoral College: Arguments 					 Against</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dirty="0"/>
              <a:t>E</a:t>
            </a:r>
            <a:r>
              <a:rPr lang="en-US" dirty="0" smtClean="0"/>
              <a:t>lecting </a:t>
            </a:r>
            <a:r>
              <a:rPr lang="en-US" dirty="0"/>
              <a:t>a </a:t>
            </a:r>
            <a:r>
              <a:rPr lang="en-US" dirty="0" smtClean="0"/>
              <a:t>president who lost popular vote….</a:t>
            </a:r>
            <a:endParaRPr lang="en-US" dirty="0"/>
          </a:p>
          <a:p>
            <a:r>
              <a:rPr lang="en-US" dirty="0" smtClean="0"/>
              <a:t>“Faithless</a:t>
            </a:r>
            <a:r>
              <a:rPr lang="en-US" dirty="0"/>
              <a:t>” </a:t>
            </a:r>
            <a:r>
              <a:rPr lang="en-US" dirty="0" smtClean="0"/>
              <a:t>Electors…</a:t>
            </a:r>
          </a:p>
          <a:p>
            <a:r>
              <a:rPr lang="en-US" dirty="0" smtClean="0"/>
              <a:t>Role of the Electoral College in depressing voter turnout</a:t>
            </a:r>
          </a:p>
          <a:p>
            <a:pPr lvl="1"/>
            <a:r>
              <a:rPr lang="en-US" dirty="0" smtClean="0"/>
              <a:t>each State has same number of electoral votes regardless of its voter turnout, there is no incentive in the States to encourage voter participation. </a:t>
            </a:r>
          </a:p>
          <a:p>
            <a:pPr lvl="1"/>
            <a:r>
              <a:rPr lang="en-US" dirty="0" smtClean="0"/>
              <a:t>May even be a disincentive to discourage participation (e.g., the South) so a minority of citizens decide the electoral vote. </a:t>
            </a:r>
          </a:p>
          <a:p>
            <a:r>
              <a:rPr lang="en-US" dirty="0" smtClean="0"/>
              <a:t>Failure </a:t>
            </a:r>
            <a:r>
              <a:rPr lang="en-US" dirty="0"/>
              <a:t>to accurately reflect the national popular </a:t>
            </a:r>
            <a:r>
              <a:rPr lang="en-US" dirty="0" smtClean="0"/>
              <a:t>will:</a:t>
            </a:r>
          </a:p>
          <a:p>
            <a:pPr lvl="1"/>
            <a:r>
              <a:rPr lang="en-US" dirty="0" smtClean="0"/>
              <a:t>Unequal weighting of electoral votes</a:t>
            </a:r>
            <a:endParaRPr lang="en-US" dirty="0"/>
          </a:p>
        </p:txBody>
      </p:sp>
    </p:spTree>
    <p:extLst>
      <p:ext uri="{BB962C8B-B14F-4D97-AF65-F5344CB8AC3E}">
        <p14:creationId xmlns:p14="http://schemas.microsoft.com/office/powerpoint/2010/main" val="18001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Unequal Weighting of Votes</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dirty="0"/>
              <a:t>Electoral votes </a:t>
            </a:r>
            <a:r>
              <a:rPr lang="en-US" dirty="0" smtClean="0"/>
              <a:t>tend </a:t>
            </a:r>
            <a:r>
              <a:rPr lang="en-US" dirty="0"/>
              <a:t>to </a:t>
            </a:r>
            <a:r>
              <a:rPr lang="en-US" dirty="0" err="1" smtClean="0"/>
              <a:t>overrepresent</a:t>
            </a:r>
            <a:r>
              <a:rPr lang="en-US" dirty="0" smtClean="0"/>
              <a:t> </a:t>
            </a:r>
            <a:r>
              <a:rPr lang="en-US" dirty="0"/>
              <a:t>people in rural States. </a:t>
            </a:r>
            <a:endParaRPr lang="en-US" dirty="0" smtClean="0"/>
          </a:p>
          <a:p>
            <a:pPr lvl="1"/>
            <a:r>
              <a:rPr lang="en-US" dirty="0" smtClean="0"/>
              <a:t>the </a:t>
            </a:r>
            <a:r>
              <a:rPr lang="en-US" dirty="0"/>
              <a:t>number of Electors for each State is determined by the number of members it has in the House </a:t>
            </a:r>
            <a:r>
              <a:rPr lang="en-US" dirty="0" smtClean="0"/>
              <a:t>(based on State's population) </a:t>
            </a:r>
            <a:r>
              <a:rPr lang="en-US" dirty="0"/>
              <a:t>plus the </a:t>
            </a:r>
            <a:r>
              <a:rPr lang="en-US" dirty="0" smtClean="0"/>
              <a:t>Senate </a:t>
            </a:r>
            <a:r>
              <a:rPr lang="en-US" dirty="0"/>
              <a:t>(</a:t>
            </a:r>
            <a:r>
              <a:rPr lang="en-US" b="1" i="1" dirty="0"/>
              <a:t>which is always </a:t>
            </a:r>
            <a:r>
              <a:rPr lang="en-US" b="1" i="1" u="sng" dirty="0"/>
              <a:t>two</a:t>
            </a:r>
            <a:r>
              <a:rPr lang="en-US" b="1" i="1" dirty="0"/>
              <a:t> regardless of the State's population</a:t>
            </a:r>
            <a:r>
              <a:rPr lang="en-US" dirty="0"/>
              <a:t>). </a:t>
            </a:r>
            <a:endParaRPr lang="en-US" dirty="0" smtClean="0"/>
          </a:p>
          <a:p>
            <a:r>
              <a:rPr lang="en-US" dirty="0" smtClean="0">
                <a:solidFill>
                  <a:srgbClr val="FFC000"/>
                </a:solidFill>
              </a:rPr>
              <a:t>Wyoming</a:t>
            </a:r>
            <a:r>
              <a:rPr lang="en-US" dirty="0" smtClean="0"/>
              <a:t>: 1 electoral vote per 195,369 persons</a:t>
            </a:r>
          </a:p>
          <a:p>
            <a:r>
              <a:rPr lang="en-US" dirty="0" smtClean="0">
                <a:solidFill>
                  <a:srgbClr val="FFC000"/>
                </a:solidFill>
              </a:rPr>
              <a:t>California</a:t>
            </a:r>
            <a:r>
              <a:rPr lang="en-US" dirty="0" smtClean="0"/>
              <a:t>: 1 electoral vote per 711,723 persons</a:t>
            </a:r>
          </a:p>
          <a:p>
            <a:r>
              <a:rPr lang="en-US" dirty="0" smtClean="0"/>
              <a:t>2016 election:</a:t>
            </a:r>
          </a:p>
          <a:p>
            <a:pPr lvl="1"/>
            <a:r>
              <a:rPr lang="en-US" dirty="0" smtClean="0">
                <a:solidFill>
                  <a:srgbClr val="FFC000"/>
                </a:solidFill>
              </a:rPr>
              <a:t>Wyoming</a:t>
            </a:r>
            <a:r>
              <a:rPr lang="en-US" dirty="0" smtClean="0"/>
              <a:t>: 255,849 voted </a:t>
            </a:r>
            <a:r>
              <a:rPr lang="en-US" dirty="0" smtClean="0">
                <a:sym typeface="Wingdings" panose="05000000000000000000" pitchFamily="2" charset="2"/>
              </a:rPr>
              <a:t> </a:t>
            </a:r>
            <a:r>
              <a:rPr lang="en-US" dirty="0" smtClean="0"/>
              <a:t>85,283 voters per electoral vote</a:t>
            </a:r>
          </a:p>
          <a:p>
            <a:pPr lvl="1"/>
            <a:r>
              <a:rPr lang="en-US" dirty="0" smtClean="0">
                <a:solidFill>
                  <a:srgbClr val="FFC000"/>
                </a:solidFill>
              </a:rPr>
              <a:t>California</a:t>
            </a:r>
            <a:r>
              <a:rPr lang="en-US" dirty="0" smtClean="0"/>
              <a:t>: 14,181,595 voted </a:t>
            </a:r>
            <a:r>
              <a:rPr lang="en-US" dirty="0" smtClean="0">
                <a:sym typeface="Wingdings" panose="05000000000000000000" pitchFamily="2" charset="2"/>
              </a:rPr>
              <a:t> </a:t>
            </a:r>
            <a:r>
              <a:rPr lang="en-US" dirty="0" smtClean="0"/>
              <a:t>257,847 voters per electoral vote</a:t>
            </a:r>
          </a:p>
        </p:txBody>
      </p:sp>
    </p:spTree>
    <p:extLst>
      <p:ext uri="{BB962C8B-B14F-4D97-AF65-F5344CB8AC3E}">
        <p14:creationId xmlns:p14="http://schemas.microsoft.com/office/powerpoint/2010/main" val="2428610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Unequal Weighting of Votes</a:t>
            </a:r>
            <a:endParaRPr lang="en-US" dirty="0"/>
          </a:p>
        </p:txBody>
      </p:sp>
      <p:pic>
        <p:nvPicPr>
          <p:cNvPr id="3" name="Picture 2"/>
          <p:cNvPicPr>
            <a:picLocks noChangeAspect="1"/>
          </p:cNvPicPr>
          <p:nvPr/>
        </p:nvPicPr>
        <p:blipFill>
          <a:blip r:embed="rId2"/>
          <a:stretch>
            <a:fillRect/>
          </a:stretch>
        </p:blipFill>
        <p:spPr>
          <a:xfrm>
            <a:off x="0" y="182880"/>
            <a:ext cx="9144000" cy="6675120"/>
          </a:xfrm>
          <a:prstGeom prst="rect">
            <a:avLst/>
          </a:prstGeom>
        </p:spPr>
      </p:pic>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381177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Unequal Weighting of Votes</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dirty="0" smtClean="0"/>
              <a:t>Small states (electors &lt; 5) have a higher ‘vote weight’:</a:t>
            </a:r>
          </a:p>
          <a:p>
            <a:r>
              <a:rPr lang="en-US" dirty="0" smtClean="0">
                <a:solidFill>
                  <a:srgbClr val="FFC000"/>
                </a:solidFill>
              </a:rPr>
              <a:t>NATIONAL</a:t>
            </a:r>
            <a:r>
              <a:rPr lang="en-US" dirty="0" smtClean="0"/>
              <a:t>: Each vote cast in 2016 election was roughly 1/4,000,000 of an electoral vote</a:t>
            </a:r>
          </a:p>
          <a:p>
            <a:r>
              <a:rPr lang="en-US" dirty="0" smtClean="0">
                <a:solidFill>
                  <a:srgbClr val="FFC000"/>
                </a:solidFill>
              </a:rPr>
              <a:t>STATE: </a:t>
            </a:r>
            <a:r>
              <a:rPr lang="en-US" dirty="0" smtClean="0"/>
              <a:t># electoral votes / # ballots cast = ‘vote weight’</a:t>
            </a:r>
          </a:p>
          <a:p>
            <a:pPr lvl="1"/>
            <a:r>
              <a:rPr lang="en-US" dirty="0" smtClean="0">
                <a:hlinkClick r:id="rId2"/>
              </a:rPr>
              <a:t>http</a:t>
            </a:r>
            <a:r>
              <a:rPr lang="en-US" dirty="0">
                <a:hlinkClick r:id="rId2"/>
              </a:rPr>
              <a:t>://</a:t>
            </a:r>
            <a:r>
              <a:rPr lang="en-US" dirty="0" smtClean="0">
                <a:hlinkClick r:id="rId2"/>
              </a:rPr>
              <a:t>theconversation.com/whose-votes-count-the-least-in-the-electoral-college-74280</a:t>
            </a:r>
            <a:r>
              <a:rPr lang="en-US" dirty="0" smtClean="0"/>
              <a:t> </a:t>
            </a:r>
            <a:endParaRPr lang="en-US" dirty="0"/>
          </a:p>
        </p:txBody>
      </p:sp>
    </p:spTree>
    <p:extLst>
      <p:ext uri="{BB962C8B-B14F-4D97-AF65-F5344CB8AC3E}">
        <p14:creationId xmlns:p14="http://schemas.microsoft.com/office/powerpoint/2010/main" val="185837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where do we go….?</a:t>
            </a:r>
            <a:endParaRPr lang="en-US" dirty="0"/>
          </a:p>
        </p:txBody>
      </p:sp>
      <p:sp>
        <p:nvSpPr>
          <p:cNvPr id="5" name="Content Placeholder 4"/>
          <p:cNvSpPr>
            <a:spLocks noGrp="1"/>
          </p:cNvSpPr>
          <p:nvPr>
            <p:ph idx="1"/>
          </p:nvPr>
        </p:nvSpPr>
        <p:spPr>
          <a:xfrm>
            <a:off x="215154" y="2283334"/>
            <a:ext cx="8780928" cy="4221969"/>
          </a:xfrm>
        </p:spPr>
        <p:txBody>
          <a:bodyPr>
            <a:noAutofit/>
          </a:bodyPr>
          <a:lstStyle/>
          <a:p>
            <a:r>
              <a:rPr lang="en-US" dirty="0" smtClean="0"/>
              <a:t>Future of US elections?</a:t>
            </a:r>
          </a:p>
          <a:p>
            <a:r>
              <a:rPr lang="en-US" dirty="0" smtClean="0"/>
              <a:t>Challenges? Changes? </a:t>
            </a:r>
          </a:p>
          <a:p>
            <a:r>
              <a:rPr lang="en-US" dirty="0" smtClean="0"/>
              <a:t>Amendments?</a:t>
            </a:r>
          </a:p>
          <a:p>
            <a:endParaRPr lang="en-US" dirty="0"/>
          </a:p>
        </p:txBody>
      </p:sp>
    </p:spTree>
    <p:extLst>
      <p:ext uri="{BB962C8B-B14F-4D97-AF65-F5344CB8AC3E}">
        <p14:creationId xmlns:p14="http://schemas.microsoft.com/office/powerpoint/2010/main" val="2613720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039"/>
            <a:ext cx="8138160" cy="1080938"/>
          </a:xfrm>
        </p:spPr>
        <p:txBody>
          <a:bodyPr/>
          <a:lstStyle/>
          <a:p>
            <a:r>
              <a:rPr lang="en-US" dirty="0"/>
              <a:t>Julie Roush: </a:t>
            </a:r>
            <a:r>
              <a:rPr lang="en-US" sz="3200" dirty="0"/>
              <a:t>Tippecanoe County Clerk</a:t>
            </a:r>
          </a:p>
        </p:txBody>
      </p:sp>
      <p:sp>
        <p:nvSpPr>
          <p:cNvPr id="5" name="Content Placeholder 4"/>
          <p:cNvSpPr>
            <a:spLocks noGrp="1"/>
          </p:cNvSpPr>
          <p:nvPr>
            <p:ph idx="1"/>
          </p:nvPr>
        </p:nvSpPr>
        <p:spPr>
          <a:xfrm>
            <a:off x="215153" y="2056436"/>
            <a:ext cx="7057300" cy="4448868"/>
          </a:xfrm>
        </p:spPr>
        <p:txBody>
          <a:bodyPr>
            <a:noAutofit/>
          </a:bodyPr>
          <a:lstStyle/>
          <a:p>
            <a:r>
              <a:rPr lang="en-US" sz="2000" dirty="0" smtClean="0"/>
              <a:t>Over 17 years of local government experience</a:t>
            </a:r>
          </a:p>
          <a:p>
            <a:r>
              <a:rPr lang="en-US" sz="2000" dirty="0" smtClean="0"/>
              <a:t>Clerk manages </a:t>
            </a:r>
            <a:r>
              <a:rPr lang="en-US" sz="2000" dirty="0"/>
              <a:t>30 employees </a:t>
            </a:r>
            <a:r>
              <a:rPr lang="en-US" sz="2000" dirty="0" smtClean="0"/>
              <a:t>and serves as administrator </a:t>
            </a:r>
            <a:r>
              <a:rPr lang="en-US" sz="2000" dirty="0"/>
              <a:t>of all official court </a:t>
            </a:r>
            <a:r>
              <a:rPr lang="en-US" sz="2000" dirty="0" smtClean="0"/>
              <a:t>records</a:t>
            </a:r>
          </a:p>
          <a:p>
            <a:r>
              <a:rPr lang="en-US" sz="2000" dirty="0"/>
              <a:t>S</a:t>
            </a:r>
            <a:r>
              <a:rPr lang="en-US" sz="2000" dirty="0" smtClean="0"/>
              <a:t>erves </a:t>
            </a:r>
            <a:r>
              <a:rPr lang="en-US" sz="2000" dirty="0"/>
              <a:t>on the Board of Elections, overseeing and certifying election results. </a:t>
            </a:r>
            <a:endParaRPr lang="en-US" sz="2000" dirty="0" smtClean="0"/>
          </a:p>
          <a:p>
            <a:r>
              <a:rPr lang="en-US" sz="2000" dirty="0"/>
              <a:t>O</a:t>
            </a:r>
            <a:r>
              <a:rPr lang="en-US" sz="2000" dirty="0" smtClean="0"/>
              <a:t>ver </a:t>
            </a:r>
            <a:r>
              <a:rPr lang="en-US" sz="2000" dirty="0"/>
              <a:t>20 years of experience working with the election process and Indiana election law, having also served as a Precinct Committeeman and State Delegate. </a:t>
            </a:r>
            <a:endParaRPr lang="en-US" sz="2000" dirty="0" smtClean="0"/>
          </a:p>
          <a:p>
            <a:r>
              <a:rPr lang="en-US" sz="2000" dirty="0"/>
              <a:t>2016 </a:t>
            </a:r>
            <a:r>
              <a:rPr lang="en-US" sz="2000" dirty="0" smtClean="0"/>
              <a:t>Tippecanoe Woman </a:t>
            </a:r>
            <a:r>
              <a:rPr lang="en-US" sz="2000" dirty="0"/>
              <a:t>of the Year, </a:t>
            </a:r>
            <a:endParaRPr lang="en-US" sz="2000" dirty="0" smtClean="0"/>
          </a:p>
          <a:p>
            <a:r>
              <a:rPr lang="en-US" sz="2000" dirty="0" smtClean="0"/>
              <a:t>2013 </a:t>
            </a:r>
            <a:r>
              <a:rPr lang="en-US" sz="2000" dirty="0"/>
              <a:t>Trustee of the Year, </a:t>
            </a:r>
            <a:endParaRPr lang="en-US" sz="2000" dirty="0" smtClean="0"/>
          </a:p>
          <a:p>
            <a:r>
              <a:rPr lang="en-US" sz="2000" dirty="0" smtClean="0"/>
              <a:t>2010 </a:t>
            </a:r>
            <a:r>
              <a:rPr lang="en-US" sz="2000" dirty="0"/>
              <a:t>Outstanding Volunteerism Award, Boys Scouts of America </a:t>
            </a:r>
            <a:r>
              <a:rPr lang="en-US" sz="2000" dirty="0" err="1"/>
              <a:t>Sagamore</a:t>
            </a:r>
            <a:r>
              <a:rPr lang="en-US" sz="2000" dirty="0"/>
              <a:t> Council</a:t>
            </a:r>
            <a:r>
              <a:rPr lang="en-US" sz="2000" dirty="0" smtClean="0"/>
              <a:t>.</a:t>
            </a:r>
          </a:p>
          <a:p>
            <a:r>
              <a:rPr lang="en-US" sz="2000" dirty="0" smtClean="0">
                <a:solidFill>
                  <a:srgbClr val="FFC000"/>
                </a:solidFill>
              </a:rPr>
              <a:t>Double Boilermaker: </a:t>
            </a:r>
            <a:r>
              <a:rPr lang="en-US" sz="2000" dirty="0" smtClean="0"/>
              <a:t>B.A. Psychology (minor in Economics); MBA</a:t>
            </a:r>
            <a:endParaRPr lang="en-US" sz="2000" dirty="0"/>
          </a:p>
          <a:p>
            <a:endParaRPr lang="en-US" dirty="0" smtClean="0"/>
          </a:p>
          <a:p>
            <a:endParaRPr lang="en-US" dirty="0"/>
          </a:p>
        </p:txBody>
      </p:sp>
      <p:pic>
        <p:nvPicPr>
          <p:cNvPr id="4" name="Picture 3"/>
          <p:cNvPicPr>
            <a:picLocks noChangeAspect="1"/>
          </p:cNvPicPr>
          <p:nvPr/>
        </p:nvPicPr>
        <p:blipFill>
          <a:blip r:embed="rId2"/>
          <a:stretch>
            <a:fillRect/>
          </a:stretch>
        </p:blipFill>
        <p:spPr>
          <a:xfrm>
            <a:off x="7093131" y="2056435"/>
            <a:ext cx="1910736" cy="2395148"/>
          </a:xfrm>
          <a:prstGeom prst="rect">
            <a:avLst/>
          </a:prstGeom>
        </p:spPr>
      </p:pic>
    </p:spTree>
    <p:extLst>
      <p:ext uri="{BB962C8B-B14F-4D97-AF65-F5344CB8AC3E}">
        <p14:creationId xmlns:p14="http://schemas.microsoft.com/office/powerpoint/2010/main" val="134889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fad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fade">
                                      <p:cBhvr>
                                        <p:cTn id="42"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3"/>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A9C8B-4F29-4EBA-9489-71ACB4B1BF4F}"/>
              </a:ext>
            </a:extLst>
          </p:cNvPr>
          <p:cNvSpPr>
            <a:spLocks noGrp="1"/>
          </p:cNvSpPr>
          <p:nvPr>
            <p:ph type="ctrTitle"/>
          </p:nvPr>
        </p:nvSpPr>
        <p:spPr/>
        <p:txBody>
          <a:bodyPr/>
          <a:lstStyle/>
          <a:p>
            <a:r>
              <a:rPr lang="en-US" dirty="0"/>
              <a:t>From the </a:t>
            </a:r>
            <a:r>
              <a:rPr lang="en-US" dirty="0" err="1"/>
              <a:t>atlantic</a:t>
            </a:r>
            <a:r>
              <a:rPr lang="en-US" dirty="0"/>
              <a:t> to the </a:t>
            </a:r>
            <a:r>
              <a:rPr lang="en-US" dirty="0" err="1"/>
              <a:t>wabash</a:t>
            </a:r>
            <a:r>
              <a:rPr lang="en-US" dirty="0"/>
              <a:t>:</a:t>
            </a:r>
          </a:p>
        </p:txBody>
      </p:sp>
      <p:sp>
        <p:nvSpPr>
          <p:cNvPr id="3" name="Subtitle 2">
            <a:extLst>
              <a:ext uri="{FF2B5EF4-FFF2-40B4-BE49-F238E27FC236}">
                <a16:creationId xmlns:a16="http://schemas.microsoft.com/office/drawing/2014/main" id="{F0C2ECF8-4E1E-4F4B-AFEC-D833FD1938C7}"/>
              </a:ext>
            </a:extLst>
          </p:cNvPr>
          <p:cNvSpPr>
            <a:spLocks noGrp="1"/>
          </p:cNvSpPr>
          <p:nvPr>
            <p:ph type="subTitle" idx="1"/>
          </p:nvPr>
        </p:nvSpPr>
        <p:spPr/>
        <p:txBody>
          <a:bodyPr/>
          <a:lstStyle/>
          <a:p>
            <a:r>
              <a:rPr lang="en-US" dirty="0"/>
              <a:t>A history and overview of voting in America and Tippecanoe County.</a:t>
            </a:r>
          </a:p>
        </p:txBody>
      </p:sp>
    </p:spTree>
    <p:extLst>
      <p:ext uri="{BB962C8B-B14F-4D97-AF65-F5344CB8AC3E}">
        <p14:creationId xmlns:p14="http://schemas.microsoft.com/office/powerpoint/2010/main" val="298065079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51CFF0-7643-4D9F-BEAB-2D450B206801}"/>
              </a:ext>
            </a:extLst>
          </p:cNvPr>
          <p:cNvSpPr>
            <a:spLocks noGrp="1"/>
          </p:cNvSpPr>
          <p:nvPr>
            <p:ph type="title"/>
          </p:nvPr>
        </p:nvSpPr>
        <p:spPr/>
        <p:txBody>
          <a:bodyPr/>
          <a:lstStyle/>
          <a:p>
            <a:endParaRPr lang="en-US"/>
          </a:p>
        </p:txBody>
      </p:sp>
      <p:pic>
        <p:nvPicPr>
          <p:cNvPr id="8" name="Content Placeholder 7">
            <a:extLst>
              <a:ext uri="{FF2B5EF4-FFF2-40B4-BE49-F238E27FC236}">
                <a16:creationId xmlns:a16="http://schemas.microsoft.com/office/drawing/2014/main" id="{605E28A4-3FE2-4C3B-A0BE-8D91298C6A4F}"/>
              </a:ext>
            </a:extLst>
          </p:cNvPr>
          <p:cNvPicPr>
            <a:picLocks noGrp="1" noChangeAspect="1"/>
          </p:cNvPicPr>
          <p:nvPr>
            <p:ph idx="1"/>
          </p:nvPr>
        </p:nvPicPr>
        <p:blipFill>
          <a:blip r:embed="rId2"/>
          <a:stretch>
            <a:fillRect/>
          </a:stretch>
        </p:blipFill>
        <p:spPr>
          <a:xfrm>
            <a:off x="797814" y="1220724"/>
            <a:ext cx="7640508" cy="4265676"/>
          </a:xfrm>
        </p:spPr>
      </p:pic>
    </p:spTree>
    <p:extLst>
      <p:ext uri="{BB962C8B-B14F-4D97-AF65-F5344CB8AC3E}">
        <p14:creationId xmlns:p14="http://schemas.microsoft.com/office/powerpoint/2010/main" val="424130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D3BF25-0762-48A3-8D4F-536FFA48DE22}"/>
              </a:ext>
            </a:extLst>
          </p:cNvPr>
          <p:cNvSpPr>
            <a:spLocks noGrp="1"/>
          </p:cNvSpPr>
          <p:nvPr>
            <p:ph type="title"/>
          </p:nvPr>
        </p:nvSpPr>
        <p:spPr>
          <a:xfrm>
            <a:off x="6412230" y="1371600"/>
            <a:ext cx="2400300" cy="1303020"/>
          </a:xfrm>
        </p:spPr>
        <p:txBody>
          <a:bodyPr/>
          <a:lstStyle/>
          <a:p>
            <a:r>
              <a:rPr lang="en-US" dirty="0"/>
              <a:t>First council at Jamestown (1607)</a:t>
            </a:r>
          </a:p>
        </p:txBody>
      </p:sp>
      <p:pic>
        <p:nvPicPr>
          <p:cNvPr id="8" name="Content Placeholder 7">
            <a:extLst>
              <a:ext uri="{FF2B5EF4-FFF2-40B4-BE49-F238E27FC236}">
                <a16:creationId xmlns:a16="http://schemas.microsoft.com/office/drawing/2014/main" id="{9DED6A70-14CB-4A13-A9BA-F4CDFEB3FF85}"/>
              </a:ext>
            </a:extLst>
          </p:cNvPr>
          <p:cNvPicPr>
            <a:picLocks noGrp="1" noChangeAspect="1"/>
          </p:cNvPicPr>
          <p:nvPr>
            <p:ph idx="1"/>
          </p:nvPr>
        </p:nvPicPr>
        <p:blipFill>
          <a:blip r:embed="rId3"/>
          <a:stretch>
            <a:fillRect/>
          </a:stretch>
        </p:blipFill>
        <p:spPr>
          <a:xfrm>
            <a:off x="1" y="1026215"/>
            <a:ext cx="5764695" cy="4591878"/>
          </a:xfrm>
        </p:spPr>
      </p:pic>
      <p:sp>
        <p:nvSpPr>
          <p:cNvPr id="6" name="Text Placeholder 5">
            <a:extLst>
              <a:ext uri="{FF2B5EF4-FFF2-40B4-BE49-F238E27FC236}">
                <a16:creationId xmlns:a16="http://schemas.microsoft.com/office/drawing/2014/main" id="{57507932-495C-4207-A517-F626B2039EC8}"/>
              </a:ext>
            </a:extLst>
          </p:cNvPr>
          <p:cNvSpPr>
            <a:spLocks noGrp="1"/>
          </p:cNvSpPr>
          <p:nvPr>
            <p:ph type="body" sz="half" idx="2"/>
          </p:nvPr>
        </p:nvSpPr>
        <p:spPr/>
        <p:txBody>
          <a:bodyPr>
            <a:normAutofit/>
          </a:bodyPr>
          <a:lstStyle/>
          <a:p>
            <a:r>
              <a:rPr lang="en-US" sz="1800" dirty="0"/>
              <a:t>First documented elections in America…</a:t>
            </a:r>
          </a:p>
          <a:p>
            <a:r>
              <a:rPr lang="en-US" sz="1800" dirty="0"/>
              <a:t>8 white, middle aged, propertied men, screened for religious beliefs, voted in one race for one office.</a:t>
            </a:r>
          </a:p>
          <a:p>
            <a:endParaRPr lang="en-US" dirty="0"/>
          </a:p>
        </p:txBody>
      </p:sp>
    </p:spTree>
    <p:extLst>
      <p:ext uri="{BB962C8B-B14F-4D97-AF65-F5344CB8AC3E}">
        <p14:creationId xmlns:p14="http://schemas.microsoft.com/office/powerpoint/2010/main" val="483456035"/>
      </p:ext>
    </p:extLst>
  </p:cSld>
  <p:clrMapOvr>
    <a:masterClrMapping/>
  </p:clrMapOvr>
  <p:transition spd="slow">
    <p:push dir="u"/>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964958D-AF5D-4863-B5FB-83F6B8CB1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1"/>
            <a:ext cx="9141492" cy="51434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1071DD78-818A-49F4-9447-39105A210C65}"/>
              </a:ext>
            </a:extLst>
          </p:cNvPr>
          <p:cNvSpPr>
            <a:spLocks noGrp="1"/>
          </p:cNvSpPr>
          <p:nvPr>
            <p:ph type="title"/>
          </p:nvPr>
        </p:nvSpPr>
        <p:spPr>
          <a:xfrm>
            <a:off x="3727582" y="1220724"/>
            <a:ext cx="5047708" cy="1207008"/>
          </a:xfrm>
          <a:ln>
            <a:noFill/>
          </a:ln>
        </p:spPr>
        <p:txBody>
          <a:bodyPr>
            <a:normAutofit/>
          </a:bodyPr>
          <a:lstStyle/>
          <a:p>
            <a:r>
              <a:rPr lang="en-US" sz="3600" dirty="0"/>
              <a:t>Northwest ordinance (1787)</a:t>
            </a:r>
          </a:p>
        </p:txBody>
      </p:sp>
      <p:pic>
        <p:nvPicPr>
          <p:cNvPr id="5" name="Content Placeholder 4">
            <a:extLst>
              <a:ext uri="{FF2B5EF4-FFF2-40B4-BE49-F238E27FC236}">
                <a16:creationId xmlns:a16="http://schemas.microsoft.com/office/drawing/2014/main" id="{7FBEE0DF-9804-4BD5-80D4-A2725DA8FF48}"/>
              </a:ext>
            </a:extLst>
          </p:cNvPr>
          <p:cNvPicPr>
            <a:picLocks noChangeAspect="1"/>
          </p:cNvPicPr>
          <p:nvPr/>
        </p:nvPicPr>
        <p:blipFill rotWithShape="1">
          <a:blip r:embed="rId5"/>
          <a:srcRect t="4954" r="3" b="1699"/>
          <a:stretch/>
        </p:blipFill>
        <p:spPr>
          <a:xfrm>
            <a:off x="2508" y="857257"/>
            <a:ext cx="3485045" cy="5143493"/>
          </a:xfrm>
          <a:prstGeom prst="rect">
            <a:avLst/>
          </a:prstGeom>
        </p:spPr>
      </p:pic>
      <p:sp>
        <p:nvSpPr>
          <p:cNvPr id="9" name="Content Placeholder 8">
            <a:extLst>
              <a:ext uri="{FF2B5EF4-FFF2-40B4-BE49-F238E27FC236}">
                <a16:creationId xmlns:a16="http://schemas.microsoft.com/office/drawing/2014/main" id="{F8C1C262-0D11-49A2-A534-1F434C3A4230}"/>
              </a:ext>
            </a:extLst>
          </p:cNvPr>
          <p:cNvSpPr>
            <a:spLocks noGrp="1"/>
          </p:cNvSpPr>
          <p:nvPr>
            <p:ph idx="1"/>
          </p:nvPr>
        </p:nvSpPr>
        <p:spPr>
          <a:xfrm>
            <a:off x="3727582" y="2914650"/>
            <a:ext cx="5047707" cy="2571750"/>
          </a:xfrm>
        </p:spPr>
        <p:txBody>
          <a:bodyPr>
            <a:normAutofit/>
          </a:bodyPr>
          <a:lstStyle/>
          <a:p>
            <a:r>
              <a:rPr lang="en-US" sz="1350" dirty="0"/>
              <a:t>Provides mechanism for triggering elections.</a:t>
            </a:r>
          </a:p>
          <a:p>
            <a:r>
              <a:rPr lang="en-US" sz="1350" dirty="0"/>
              <a:t>Provides procedure for admission as a state.</a:t>
            </a:r>
          </a:p>
          <a:p>
            <a:r>
              <a:rPr lang="en-US" sz="1350" dirty="0"/>
              <a:t>Sets out voter eligibility; “inhabitants” – does not specify citizens, male, over 21, no property requirement</a:t>
            </a:r>
          </a:p>
        </p:txBody>
      </p:sp>
      <p:grpSp>
        <p:nvGrpSpPr>
          <p:cNvPr id="23" name="Group 22">
            <a:extLst>
              <a:ext uri="{FF2B5EF4-FFF2-40B4-BE49-F238E27FC236}">
                <a16:creationId xmlns:a16="http://schemas.microsoft.com/office/drawing/2014/main" id="{11002ACD-3B0C-4885-8754-8A00E926FE4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24" name="Oval 23">
              <a:extLst>
                <a:ext uri="{FF2B5EF4-FFF2-40B4-BE49-F238E27FC236}">
                  <a16:creationId xmlns:a16="http://schemas.microsoft.com/office/drawing/2014/main" id="{DF0313CD-4196-4456-A70D-5EE2B995BA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5" name="Oval 24">
              <a:extLst>
                <a:ext uri="{FF2B5EF4-FFF2-40B4-BE49-F238E27FC236}">
                  <a16:creationId xmlns:a16="http://schemas.microsoft.com/office/drawing/2014/main" id="{80DE0B32-9EE8-4975-AD48-3855B0A82A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Tree>
    <p:extLst>
      <p:ext uri="{BB962C8B-B14F-4D97-AF65-F5344CB8AC3E}">
        <p14:creationId xmlns:p14="http://schemas.microsoft.com/office/powerpoint/2010/main" val="23662960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Welcome….</a:t>
            </a:r>
            <a:endParaRPr lang="en-US" dirty="0"/>
          </a:p>
        </p:txBody>
      </p:sp>
      <p:sp>
        <p:nvSpPr>
          <p:cNvPr id="5" name="Content Placeholder 4"/>
          <p:cNvSpPr>
            <a:spLocks noGrp="1"/>
          </p:cNvSpPr>
          <p:nvPr>
            <p:ph idx="1"/>
          </p:nvPr>
        </p:nvSpPr>
        <p:spPr>
          <a:xfrm>
            <a:off x="533400" y="2142309"/>
            <a:ext cx="6887389" cy="3793880"/>
          </a:xfrm>
        </p:spPr>
        <p:txBody>
          <a:bodyPr/>
          <a:lstStyle/>
          <a:p>
            <a:r>
              <a:rPr lang="en-US" dirty="0" smtClean="0"/>
              <a:t>First of 3 professional development workshops around the theme of “Teaching Elections, Despite the Politics”</a:t>
            </a:r>
          </a:p>
          <a:p>
            <a:endParaRPr lang="en-US" dirty="0" smtClean="0"/>
          </a:p>
          <a:p>
            <a:endParaRPr lang="en-US" dirty="0"/>
          </a:p>
        </p:txBody>
      </p:sp>
    </p:spTree>
    <p:extLst>
      <p:ext uri="{BB962C8B-B14F-4D97-AF65-F5344CB8AC3E}">
        <p14:creationId xmlns:p14="http://schemas.microsoft.com/office/powerpoint/2010/main" val="1849049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494BE-5876-4B89-9F78-40FC9D7596A6}"/>
              </a:ext>
            </a:extLst>
          </p:cNvPr>
          <p:cNvSpPr>
            <a:spLocks noGrp="1"/>
          </p:cNvSpPr>
          <p:nvPr>
            <p:ph type="title"/>
          </p:nvPr>
        </p:nvSpPr>
        <p:spPr>
          <a:xfrm>
            <a:off x="466725" y="1220724"/>
            <a:ext cx="8181975" cy="1207008"/>
          </a:xfrm>
        </p:spPr>
        <p:txBody>
          <a:bodyPr>
            <a:noAutofit/>
          </a:bodyPr>
          <a:lstStyle/>
          <a:p>
            <a:r>
              <a:rPr lang="en-US" sz="3000" dirty="0"/>
              <a:t>The northwest territory consisted of </a:t>
            </a:r>
            <a:r>
              <a:rPr lang="en-US" sz="3000" dirty="0" err="1"/>
              <a:t>ohio</a:t>
            </a:r>
            <a:r>
              <a:rPr lang="en-US" sz="3000" dirty="0"/>
              <a:t>, Indiana, Illinois, Wisconsin, Michigan, and parts of Minnesota…</a:t>
            </a:r>
          </a:p>
        </p:txBody>
      </p:sp>
      <p:pic>
        <p:nvPicPr>
          <p:cNvPr id="5" name="Content Placeholder 4">
            <a:extLst>
              <a:ext uri="{FF2B5EF4-FFF2-40B4-BE49-F238E27FC236}">
                <a16:creationId xmlns:a16="http://schemas.microsoft.com/office/drawing/2014/main" id="{2C5F3D4B-A80F-4DAC-908C-F8173566C3B2}"/>
              </a:ext>
            </a:extLst>
          </p:cNvPr>
          <p:cNvPicPr>
            <a:picLocks noGrp="1" noChangeAspect="1"/>
          </p:cNvPicPr>
          <p:nvPr>
            <p:ph idx="1"/>
          </p:nvPr>
        </p:nvPicPr>
        <p:blipFill>
          <a:blip r:embed="rId3"/>
          <a:stretch>
            <a:fillRect/>
          </a:stretch>
        </p:blipFill>
        <p:spPr>
          <a:xfrm>
            <a:off x="3085265" y="2447925"/>
            <a:ext cx="2978232" cy="3038475"/>
          </a:xfrm>
        </p:spPr>
      </p:pic>
    </p:spTree>
    <p:extLst>
      <p:ext uri="{BB962C8B-B14F-4D97-AF65-F5344CB8AC3E}">
        <p14:creationId xmlns:p14="http://schemas.microsoft.com/office/powerpoint/2010/main" val="234356636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568A9-711A-4FE0-97AD-824B97F3B71E}"/>
              </a:ext>
            </a:extLst>
          </p:cNvPr>
          <p:cNvSpPr>
            <a:spLocks noGrp="1"/>
          </p:cNvSpPr>
          <p:nvPr>
            <p:ph type="title"/>
          </p:nvPr>
        </p:nvSpPr>
        <p:spPr>
          <a:xfrm>
            <a:off x="286710" y="1220724"/>
            <a:ext cx="5057883" cy="1207008"/>
          </a:xfrm>
        </p:spPr>
        <p:txBody>
          <a:bodyPr vert="horz" lIns="68580" tIns="34290" rIns="68580" bIns="34290" rtlCol="0" anchor="ctr">
            <a:normAutofit/>
          </a:bodyPr>
          <a:lstStyle/>
          <a:p>
            <a:r>
              <a:rPr lang="en-US" sz="3600" dirty="0"/>
              <a:t>Indiana territory</a:t>
            </a:r>
          </a:p>
        </p:txBody>
      </p:sp>
      <p:sp>
        <p:nvSpPr>
          <p:cNvPr id="4" name="Text Placeholder 3">
            <a:extLst>
              <a:ext uri="{FF2B5EF4-FFF2-40B4-BE49-F238E27FC236}">
                <a16:creationId xmlns:a16="http://schemas.microsoft.com/office/drawing/2014/main" id="{CCFA70FC-4AF0-415E-9158-29575A547BDA}"/>
              </a:ext>
            </a:extLst>
          </p:cNvPr>
          <p:cNvSpPr>
            <a:spLocks noGrp="1"/>
          </p:cNvSpPr>
          <p:nvPr>
            <p:ph type="body" sz="half" idx="2"/>
          </p:nvPr>
        </p:nvSpPr>
        <p:spPr>
          <a:xfrm>
            <a:off x="286710" y="3105632"/>
            <a:ext cx="5057884" cy="2372087"/>
          </a:xfrm>
        </p:spPr>
        <p:txBody>
          <a:bodyPr vert="horz" lIns="68580" tIns="34290" rIns="68580" bIns="34290" rtlCol="0">
            <a:normAutofit/>
          </a:bodyPr>
          <a:lstStyle/>
          <a:p>
            <a:pPr indent="-137160">
              <a:lnSpc>
                <a:spcPct val="90000"/>
              </a:lnSpc>
              <a:buFont typeface="Wingdings" pitchFamily="2" charset="2"/>
              <a:buChar char="§"/>
            </a:pPr>
            <a:r>
              <a:rPr lang="en-US" sz="1350" dirty="0">
                <a:solidFill>
                  <a:schemeClr val="tx1"/>
                </a:solidFill>
              </a:rPr>
              <a:t>Organized 1800.</a:t>
            </a:r>
          </a:p>
          <a:p>
            <a:pPr indent="-137160">
              <a:lnSpc>
                <a:spcPct val="90000"/>
              </a:lnSpc>
              <a:buFont typeface="Wingdings" pitchFamily="2" charset="2"/>
              <a:buChar char="§"/>
            </a:pPr>
            <a:r>
              <a:rPr lang="en-US" sz="1350" dirty="0">
                <a:solidFill>
                  <a:schemeClr val="tx1"/>
                </a:solidFill>
              </a:rPr>
              <a:t>Population of non-Native Americans was 2632.</a:t>
            </a:r>
          </a:p>
          <a:p>
            <a:pPr indent="-137160">
              <a:lnSpc>
                <a:spcPct val="90000"/>
              </a:lnSpc>
              <a:buFont typeface="Wingdings" pitchFamily="2" charset="2"/>
              <a:buChar char="§"/>
            </a:pPr>
            <a:r>
              <a:rPr lang="en-US" sz="1350" dirty="0">
                <a:solidFill>
                  <a:schemeClr val="tx1"/>
                </a:solidFill>
              </a:rPr>
              <a:t>Reinstituted property ownership requirement for voters.</a:t>
            </a:r>
          </a:p>
          <a:p>
            <a:pPr indent="-137160">
              <a:lnSpc>
                <a:spcPct val="90000"/>
              </a:lnSpc>
              <a:buFont typeface="Wingdings" pitchFamily="2" charset="2"/>
              <a:buChar char="§"/>
            </a:pPr>
            <a:r>
              <a:rPr lang="en-US" sz="1350" dirty="0">
                <a:solidFill>
                  <a:schemeClr val="tx1"/>
                </a:solidFill>
              </a:rPr>
              <a:t>Unpopular property requirement removed by Territorial   General Assembly in 1810 over the objection of Territorial Governor William Henry Harrison.</a:t>
            </a:r>
          </a:p>
        </p:txBody>
      </p:sp>
      <p:pic>
        <p:nvPicPr>
          <p:cNvPr id="6" name="Picture Placeholder 5">
            <a:extLst>
              <a:ext uri="{FF2B5EF4-FFF2-40B4-BE49-F238E27FC236}">
                <a16:creationId xmlns:a16="http://schemas.microsoft.com/office/drawing/2014/main" id="{98BE5880-6DC6-4BFB-AFA4-27D9FE0638AD}"/>
              </a:ext>
            </a:extLst>
          </p:cNvPr>
          <p:cNvPicPr>
            <a:picLocks noGrp="1" noChangeAspect="1"/>
          </p:cNvPicPr>
          <p:nvPr>
            <p:ph type="pic" idx="1"/>
          </p:nvPr>
        </p:nvPicPr>
        <p:blipFill rotWithShape="1">
          <a:blip r:embed="rId3"/>
          <a:srcRect l="16339" r="9745"/>
          <a:stretch/>
        </p:blipFill>
        <p:spPr>
          <a:xfrm>
            <a:off x="5658955" y="857257"/>
            <a:ext cx="3485045" cy="5143493"/>
          </a:xfrm>
          <a:prstGeom prst="rect">
            <a:avLst/>
          </a:prstGeom>
        </p:spPr>
      </p:pic>
    </p:spTree>
    <p:extLst>
      <p:ext uri="{BB962C8B-B14F-4D97-AF65-F5344CB8AC3E}">
        <p14:creationId xmlns:p14="http://schemas.microsoft.com/office/powerpoint/2010/main" val="174847228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964958D-AF5D-4863-B5FB-83F6B8CB12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1"/>
            <a:ext cx="9141492" cy="51434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16DE04B5-CC93-4033-894E-9779FDC65C04}"/>
              </a:ext>
            </a:extLst>
          </p:cNvPr>
          <p:cNvSpPr>
            <a:spLocks noGrp="1"/>
          </p:cNvSpPr>
          <p:nvPr>
            <p:ph type="title"/>
          </p:nvPr>
        </p:nvSpPr>
        <p:spPr>
          <a:xfrm>
            <a:off x="3727582" y="1220724"/>
            <a:ext cx="5047708" cy="1207008"/>
          </a:xfrm>
          <a:ln>
            <a:noFill/>
          </a:ln>
        </p:spPr>
        <p:txBody>
          <a:bodyPr>
            <a:normAutofit/>
          </a:bodyPr>
          <a:lstStyle/>
          <a:p>
            <a:r>
              <a:rPr lang="en-US" sz="3600" dirty="0"/>
              <a:t>The first </a:t>
            </a:r>
            <a:r>
              <a:rPr lang="en-US" sz="3600" dirty="0" err="1"/>
              <a:t>U.s.</a:t>
            </a:r>
            <a:r>
              <a:rPr lang="en-US" sz="3600" dirty="0"/>
              <a:t> Presidential Election (1789)…</a:t>
            </a:r>
          </a:p>
        </p:txBody>
      </p:sp>
      <p:pic>
        <p:nvPicPr>
          <p:cNvPr id="5" name="Content Placeholder 4">
            <a:extLst>
              <a:ext uri="{FF2B5EF4-FFF2-40B4-BE49-F238E27FC236}">
                <a16:creationId xmlns:a16="http://schemas.microsoft.com/office/drawing/2014/main" id="{DF4902BF-4231-4DC0-AD9E-522E32740E9B}"/>
              </a:ext>
            </a:extLst>
          </p:cNvPr>
          <p:cNvPicPr>
            <a:picLocks noChangeAspect="1"/>
          </p:cNvPicPr>
          <p:nvPr/>
        </p:nvPicPr>
        <p:blipFill rotWithShape="1">
          <a:blip r:embed="rId5"/>
          <a:srcRect t="1130" r="4" b="16017"/>
          <a:stretch/>
        </p:blipFill>
        <p:spPr>
          <a:xfrm>
            <a:off x="2508" y="857257"/>
            <a:ext cx="3485045" cy="5143493"/>
          </a:xfrm>
          <a:prstGeom prst="rect">
            <a:avLst/>
          </a:prstGeom>
        </p:spPr>
      </p:pic>
      <p:sp>
        <p:nvSpPr>
          <p:cNvPr id="9" name="Content Placeholder 8">
            <a:extLst>
              <a:ext uri="{FF2B5EF4-FFF2-40B4-BE49-F238E27FC236}">
                <a16:creationId xmlns:a16="http://schemas.microsoft.com/office/drawing/2014/main" id="{FC20E54E-58AF-46E6-8AAA-8E669C484A81}"/>
              </a:ext>
            </a:extLst>
          </p:cNvPr>
          <p:cNvSpPr>
            <a:spLocks noGrp="1"/>
          </p:cNvSpPr>
          <p:nvPr>
            <p:ph idx="1"/>
          </p:nvPr>
        </p:nvSpPr>
        <p:spPr>
          <a:xfrm>
            <a:off x="3727582" y="3510997"/>
            <a:ext cx="5047707" cy="1975403"/>
          </a:xfrm>
        </p:spPr>
        <p:txBody>
          <a:bodyPr>
            <a:normAutofit/>
          </a:bodyPr>
          <a:lstStyle/>
          <a:p>
            <a:r>
              <a:rPr lang="en-US" sz="1800" dirty="0"/>
              <a:t>Only 6% of the population is eligible to vote.</a:t>
            </a:r>
          </a:p>
        </p:txBody>
      </p:sp>
      <p:grpSp>
        <p:nvGrpSpPr>
          <p:cNvPr id="14" name="Group 13">
            <a:extLst>
              <a:ext uri="{FF2B5EF4-FFF2-40B4-BE49-F238E27FC236}">
                <a16:creationId xmlns:a16="http://schemas.microsoft.com/office/drawing/2014/main" id="{11002ACD-3B0C-4885-8754-8A00E926FE4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5" name="Oval 14">
              <a:extLst>
                <a:ext uri="{FF2B5EF4-FFF2-40B4-BE49-F238E27FC236}">
                  <a16:creationId xmlns:a16="http://schemas.microsoft.com/office/drawing/2014/main" id="{DF0313CD-4196-4456-A70D-5EE2B995BAD8}"/>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6" name="Oval 15">
              <a:extLst>
                <a:ext uri="{FF2B5EF4-FFF2-40B4-BE49-F238E27FC236}">
                  <a16:creationId xmlns:a16="http://schemas.microsoft.com/office/drawing/2014/main" id="{80DE0B32-9EE8-4975-AD48-3855B0A82A3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Tree>
    <p:extLst>
      <p:ext uri="{BB962C8B-B14F-4D97-AF65-F5344CB8AC3E}">
        <p14:creationId xmlns:p14="http://schemas.microsoft.com/office/powerpoint/2010/main" val="851330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26C50-F6FB-41DE-95BD-A98BC8F04142}"/>
              </a:ext>
            </a:extLst>
          </p:cNvPr>
          <p:cNvSpPr>
            <a:spLocks noGrp="1"/>
          </p:cNvSpPr>
          <p:nvPr>
            <p:ph type="title"/>
          </p:nvPr>
        </p:nvSpPr>
        <p:spPr>
          <a:xfrm>
            <a:off x="6412230" y="1371600"/>
            <a:ext cx="2400300" cy="871538"/>
          </a:xfrm>
        </p:spPr>
        <p:txBody>
          <a:bodyPr/>
          <a:lstStyle/>
          <a:p>
            <a:r>
              <a:rPr lang="en-US" dirty="0"/>
              <a:t>Jonathan </a:t>
            </a:r>
            <a:r>
              <a:rPr lang="en-US" dirty="0" err="1"/>
              <a:t>jennings</a:t>
            </a:r>
            <a:endParaRPr lang="en-US" dirty="0"/>
          </a:p>
        </p:txBody>
      </p:sp>
      <p:pic>
        <p:nvPicPr>
          <p:cNvPr id="6" name="Picture Placeholder 5">
            <a:extLst>
              <a:ext uri="{FF2B5EF4-FFF2-40B4-BE49-F238E27FC236}">
                <a16:creationId xmlns:a16="http://schemas.microsoft.com/office/drawing/2014/main" id="{7127F2E5-003E-4BE6-B994-FF855E791101}"/>
              </a:ext>
            </a:extLst>
          </p:cNvPr>
          <p:cNvPicPr>
            <a:picLocks noGrp="1" noChangeAspect="1"/>
          </p:cNvPicPr>
          <p:nvPr>
            <p:ph type="pic" idx="1"/>
          </p:nvPr>
        </p:nvPicPr>
        <p:blipFill>
          <a:blip r:embed="rId3"/>
          <a:stretch>
            <a:fillRect/>
          </a:stretch>
        </p:blipFill>
        <p:spPr>
          <a:xfrm>
            <a:off x="832726" y="857250"/>
            <a:ext cx="4653674" cy="5143500"/>
          </a:xfrm>
        </p:spPr>
      </p:pic>
      <p:sp>
        <p:nvSpPr>
          <p:cNvPr id="4" name="Text Placeholder 3">
            <a:extLst>
              <a:ext uri="{FF2B5EF4-FFF2-40B4-BE49-F238E27FC236}">
                <a16:creationId xmlns:a16="http://schemas.microsoft.com/office/drawing/2014/main" id="{956AA3FA-F3DF-4EF3-A4C3-53D80C93F719}"/>
              </a:ext>
            </a:extLst>
          </p:cNvPr>
          <p:cNvSpPr>
            <a:spLocks noGrp="1"/>
          </p:cNvSpPr>
          <p:nvPr>
            <p:ph type="body" sz="half" idx="2"/>
          </p:nvPr>
        </p:nvSpPr>
        <p:spPr>
          <a:xfrm>
            <a:off x="6412230" y="2243137"/>
            <a:ext cx="2624614" cy="3243263"/>
          </a:xfrm>
        </p:spPr>
        <p:txBody>
          <a:bodyPr>
            <a:normAutofit fontScale="77500" lnSpcReduction="20000"/>
          </a:bodyPr>
          <a:lstStyle/>
          <a:p>
            <a:endParaRPr lang="en-US" dirty="0"/>
          </a:p>
          <a:p>
            <a:endParaRPr lang="en-US" dirty="0"/>
          </a:p>
          <a:p>
            <a:r>
              <a:rPr lang="en-US" sz="1500" dirty="0"/>
              <a:t>First Governor of Indiana</a:t>
            </a:r>
          </a:p>
          <a:p>
            <a:r>
              <a:rPr lang="en-US" sz="1500" dirty="0"/>
              <a:t>1816-1822</a:t>
            </a:r>
          </a:p>
          <a:p>
            <a:endParaRPr lang="en-US" sz="1500" dirty="0"/>
          </a:p>
          <a:p>
            <a:r>
              <a:rPr lang="en-US" sz="1500" dirty="0"/>
              <a:t>He is:</a:t>
            </a:r>
          </a:p>
          <a:p>
            <a:r>
              <a:rPr lang="en-US" sz="1200" dirty="0"/>
              <a:t>	Anti-slavery</a:t>
            </a:r>
          </a:p>
          <a:p>
            <a:r>
              <a:rPr lang="en-US" sz="1200" dirty="0"/>
              <a:t>	For Free Land Grants</a:t>
            </a:r>
          </a:p>
          <a:p>
            <a:r>
              <a:rPr lang="en-US" sz="1200" dirty="0"/>
              <a:t>	Against Property 	Requirements for 	suffrage</a:t>
            </a:r>
          </a:p>
          <a:p>
            <a:r>
              <a:rPr lang="en-US" sz="1200" dirty="0"/>
              <a:t>	For better terms for Native 	Americans in land deals</a:t>
            </a:r>
          </a:p>
          <a:p>
            <a:r>
              <a:rPr lang="en-US" sz="1200" dirty="0"/>
              <a:t>	Extensively promotes 	building of roads and schools</a:t>
            </a:r>
          </a:p>
          <a:p>
            <a:r>
              <a:rPr lang="en-US" sz="1200" dirty="0"/>
              <a:t>	</a:t>
            </a:r>
          </a:p>
        </p:txBody>
      </p:sp>
    </p:spTree>
    <p:extLst>
      <p:ext uri="{BB962C8B-B14F-4D97-AF65-F5344CB8AC3E}">
        <p14:creationId xmlns:p14="http://schemas.microsoft.com/office/powerpoint/2010/main" val="29728774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32FD491-28F3-42E7-AEBF-A9E3C462C92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0" name="Oval 9">
              <a:extLst>
                <a:ext uri="{FF2B5EF4-FFF2-40B4-BE49-F238E27FC236}">
                  <a16:creationId xmlns:a16="http://schemas.microsoft.com/office/drawing/2014/main" id="{AD016B6E-F283-4CFB-9099-05C8DA6AB3F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72D0360E-345F-4790-B0A0-03ADC36B5E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3" name="Rectangle 12">
            <a:extLst>
              <a:ext uri="{FF2B5EF4-FFF2-40B4-BE49-F238E27FC236}">
                <a16:creationId xmlns:a16="http://schemas.microsoft.com/office/drawing/2014/main" id="{9FB3768C-1D21-400E-B059-EFF86063F5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49"/>
            <a:ext cx="914149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5" name="Rectangle 14">
            <a:extLst>
              <a:ext uri="{FF2B5EF4-FFF2-40B4-BE49-F238E27FC236}">
                <a16:creationId xmlns:a16="http://schemas.microsoft.com/office/drawing/2014/main" id="{4D87BCA1-45E6-44B3-B3DA-1F4144DE67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3486127" cy="51435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248C3628-D9E3-405A-BB72-9FE5AD892500}"/>
              </a:ext>
            </a:extLst>
          </p:cNvPr>
          <p:cNvSpPr>
            <a:spLocks noGrp="1"/>
          </p:cNvSpPr>
          <p:nvPr>
            <p:ph type="title"/>
          </p:nvPr>
        </p:nvSpPr>
        <p:spPr>
          <a:xfrm>
            <a:off x="471950" y="1359709"/>
            <a:ext cx="2762227" cy="4185265"/>
          </a:xfrm>
        </p:spPr>
        <p:txBody>
          <a:bodyPr vert="horz" lIns="68580" tIns="34290" rIns="68580" bIns="34290" rtlCol="0" anchor="ctr">
            <a:normAutofit/>
          </a:bodyPr>
          <a:lstStyle/>
          <a:p>
            <a:pPr algn="r"/>
            <a:endParaRPr lang="en-US" sz="4050" b="0" dirty="0">
              <a:solidFill>
                <a:srgbClr val="FFFFFF"/>
              </a:solidFill>
            </a:endParaRPr>
          </a:p>
        </p:txBody>
      </p:sp>
      <p:sp>
        <p:nvSpPr>
          <p:cNvPr id="4" name="Text Placeholder 3">
            <a:extLst>
              <a:ext uri="{FF2B5EF4-FFF2-40B4-BE49-F238E27FC236}">
                <a16:creationId xmlns:a16="http://schemas.microsoft.com/office/drawing/2014/main" id="{5C5E292C-FC5D-455A-877D-EEA78B790233}"/>
              </a:ext>
            </a:extLst>
          </p:cNvPr>
          <p:cNvSpPr>
            <a:spLocks noGrp="1"/>
          </p:cNvSpPr>
          <p:nvPr>
            <p:ph type="body" sz="half" idx="2"/>
          </p:nvPr>
        </p:nvSpPr>
        <p:spPr>
          <a:xfrm>
            <a:off x="3699418" y="1339849"/>
            <a:ext cx="4972633" cy="4146551"/>
          </a:xfrm>
        </p:spPr>
        <p:txBody>
          <a:bodyPr vert="horz" lIns="68580" tIns="34290" rIns="68580" bIns="34290" rtlCol="0" anchor="ctr">
            <a:normAutofit/>
          </a:bodyPr>
          <a:lstStyle/>
          <a:p>
            <a:pPr indent="-137160">
              <a:lnSpc>
                <a:spcPct val="90000"/>
              </a:lnSpc>
              <a:buFont typeface="Wingdings" pitchFamily="2" charset="2"/>
              <a:buChar char="§"/>
            </a:pPr>
            <a:r>
              <a:rPr lang="en-US" sz="2100" dirty="0">
                <a:solidFill>
                  <a:schemeClr val="tx1"/>
                </a:solidFill>
              </a:rPr>
              <a:t>Indiana admitted as a state on December 11, 1816.</a:t>
            </a:r>
          </a:p>
          <a:p>
            <a:pPr indent="-137160">
              <a:lnSpc>
                <a:spcPct val="90000"/>
              </a:lnSpc>
              <a:buFont typeface="Wingdings" pitchFamily="2" charset="2"/>
              <a:buChar char="§"/>
            </a:pPr>
            <a:r>
              <a:rPr lang="en-US" sz="2100" dirty="0">
                <a:solidFill>
                  <a:schemeClr val="tx1"/>
                </a:solidFill>
              </a:rPr>
              <a:t>63, 897 residents, not counting Native Americans.</a:t>
            </a:r>
          </a:p>
          <a:p>
            <a:pPr indent="-137160">
              <a:lnSpc>
                <a:spcPct val="90000"/>
              </a:lnSpc>
              <a:buFont typeface="Wingdings" pitchFamily="2" charset="2"/>
              <a:buChar char="§"/>
            </a:pPr>
            <a:r>
              <a:rPr lang="en-US" sz="2100" dirty="0">
                <a:solidFill>
                  <a:schemeClr val="tx1"/>
                </a:solidFill>
              </a:rPr>
              <a:t>Suffrage remains limited to white, male, over 21.  No property requirement.</a:t>
            </a:r>
          </a:p>
        </p:txBody>
      </p:sp>
      <p:grpSp>
        <p:nvGrpSpPr>
          <p:cNvPr id="17" name="Group 16">
            <a:extLst>
              <a:ext uri="{FF2B5EF4-FFF2-40B4-BE49-F238E27FC236}">
                <a16:creationId xmlns:a16="http://schemas.microsoft.com/office/drawing/2014/main" id="{9AE62FDA-E44C-440D-A3D3-5C188720D498}"/>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401725" y="6229681"/>
            <a:chExt cx="457200" cy="457200"/>
          </a:xfrm>
        </p:grpSpPr>
        <p:sp>
          <p:nvSpPr>
            <p:cNvPr id="18" name="Oval 17">
              <a:extLst>
                <a:ext uri="{FF2B5EF4-FFF2-40B4-BE49-F238E27FC236}">
                  <a16:creationId xmlns:a16="http://schemas.microsoft.com/office/drawing/2014/main" id="{28B45BF8-A8A3-426E-89DE-A44F6E180F80}"/>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9" name="Oval 18">
              <a:extLst>
                <a:ext uri="{FF2B5EF4-FFF2-40B4-BE49-F238E27FC236}">
                  <a16:creationId xmlns:a16="http://schemas.microsoft.com/office/drawing/2014/main" id="{647C25B3-5F51-49AB-A886-D555D2F4A7F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pic>
        <p:nvPicPr>
          <p:cNvPr id="6" name="Picture 5">
            <a:extLst>
              <a:ext uri="{FF2B5EF4-FFF2-40B4-BE49-F238E27FC236}">
                <a16:creationId xmlns:a16="http://schemas.microsoft.com/office/drawing/2014/main" id="{9B11ED3A-4385-4953-AEB9-D2927E0DA1AF}"/>
              </a:ext>
            </a:extLst>
          </p:cNvPr>
          <p:cNvPicPr>
            <a:picLocks noChangeAspect="1"/>
          </p:cNvPicPr>
          <p:nvPr/>
        </p:nvPicPr>
        <p:blipFill>
          <a:blip r:embed="rId5"/>
          <a:stretch>
            <a:fillRect/>
          </a:stretch>
        </p:blipFill>
        <p:spPr>
          <a:xfrm>
            <a:off x="482601" y="1332886"/>
            <a:ext cx="2762227" cy="4196625"/>
          </a:xfrm>
          <a:prstGeom prst="rect">
            <a:avLst/>
          </a:prstGeom>
        </p:spPr>
      </p:pic>
    </p:spTree>
    <p:extLst>
      <p:ext uri="{BB962C8B-B14F-4D97-AF65-F5344CB8AC3E}">
        <p14:creationId xmlns:p14="http://schemas.microsoft.com/office/powerpoint/2010/main" val="11667136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83981C21-E132-4402-B31B-D725C1CE7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1347181"/>
            <a:ext cx="8181594" cy="6051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 name="Rectangle 11">
            <a:extLst>
              <a:ext uri="{FF2B5EF4-FFF2-40B4-BE49-F238E27FC236}">
                <a16:creationId xmlns:a16="http://schemas.microsoft.com/office/drawing/2014/main" id="{6A685C77-4E84-486A-9AE5-F3635BE98E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2" y="1473994"/>
            <a:ext cx="3862197" cy="3921209"/>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A88FC369-6D41-4CD4-83E7-71FD594556D6}"/>
              </a:ext>
            </a:extLst>
          </p:cNvPr>
          <p:cNvSpPr>
            <a:spLocks noGrp="1"/>
          </p:cNvSpPr>
          <p:nvPr>
            <p:ph type="title"/>
          </p:nvPr>
        </p:nvSpPr>
        <p:spPr>
          <a:xfrm>
            <a:off x="965200" y="1956593"/>
            <a:ext cx="2895599" cy="2956009"/>
          </a:xfrm>
        </p:spPr>
        <p:txBody>
          <a:bodyPr>
            <a:normAutofit/>
          </a:bodyPr>
          <a:lstStyle/>
          <a:p>
            <a:r>
              <a:rPr lang="en-US" sz="4500" dirty="0"/>
              <a:t>Indiana </a:t>
            </a:r>
            <a:br>
              <a:rPr lang="en-US" sz="4500" dirty="0"/>
            </a:br>
            <a:r>
              <a:rPr lang="en-US" sz="4500" dirty="0"/>
              <a:t>1817</a:t>
            </a:r>
          </a:p>
        </p:txBody>
      </p:sp>
      <p:pic>
        <p:nvPicPr>
          <p:cNvPr id="5" name="Content Placeholder 4">
            <a:extLst>
              <a:ext uri="{FF2B5EF4-FFF2-40B4-BE49-F238E27FC236}">
                <a16:creationId xmlns:a16="http://schemas.microsoft.com/office/drawing/2014/main" id="{5E4324CE-2463-4209-85E6-670625678DF3}"/>
              </a:ext>
            </a:extLst>
          </p:cNvPr>
          <p:cNvPicPr>
            <a:picLocks noGrp="1" noChangeAspect="1"/>
          </p:cNvPicPr>
          <p:nvPr>
            <p:ph idx="1"/>
          </p:nvPr>
        </p:nvPicPr>
        <p:blipFill>
          <a:blip r:embed="rId5"/>
          <a:stretch>
            <a:fillRect/>
          </a:stretch>
        </p:blipFill>
        <p:spPr>
          <a:xfrm>
            <a:off x="5138530" y="1347181"/>
            <a:ext cx="3524267" cy="4048021"/>
          </a:xfrm>
        </p:spPr>
      </p:pic>
      <p:sp>
        <p:nvSpPr>
          <p:cNvPr id="14" name="Rectangle 13">
            <a:extLst>
              <a:ext uri="{FF2B5EF4-FFF2-40B4-BE49-F238E27FC236}">
                <a16:creationId xmlns:a16="http://schemas.microsoft.com/office/drawing/2014/main" id="{E55C1C3E-5158-47F3-8FD9-14B22C3E6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5448497"/>
            <a:ext cx="8181594" cy="60512"/>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Tree>
    <p:extLst>
      <p:ext uri="{BB962C8B-B14F-4D97-AF65-F5344CB8AC3E}">
        <p14:creationId xmlns:p14="http://schemas.microsoft.com/office/powerpoint/2010/main" val="109477567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8834D-1CB4-427B-9FC6-A6C31E7FB74F}"/>
              </a:ext>
            </a:extLst>
          </p:cNvPr>
          <p:cNvSpPr>
            <a:spLocks noGrp="1"/>
          </p:cNvSpPr>
          <p:nvPr>
            <p:ph type="title"/>
          </p:nvPr>
        </p:nvSpPr>
        <p:spPr/>
        <p:txBody>
          <a:bodyPr/>
          <a:lstStyle/>
          <a:p>
            <a:r>
              <a:rPr lang="en-US" dirty="0"/>
              <a:t>Arduous travel</a:t>
            </a:r>
          </a:p>
        </p:txBody>
      </p:sp>
      <p:pic>
        <p:nvPicPr>
          <p:cNvPr id="6" name="Picture Placeholder 5">
            <a:extLst>
              <a:ext uri="{FF2B5EF4-FFF2-40B4-BE49-F238E27FC236}">
                <a16:creationId xmlns:a16="http://schemas.microsoft.com/office/drawing/2014/main" id="{F83EC170-5DEE-4258-A13F-85C6FD65B3D0}"/>
              </a:ext>
            </a:extLst>
          </p:cNvPr>
          <p:cNvPicPr>
            <a:picLocks noGrp="1" noChangeAspect="1"/>
          </p:cNvPicPr>
          <p:nvPr>
            <p:ph type="pic" idx="1"/>
          </p:nvPr>
        </p:nvPicPr>
        <p:blipFill>
          <a:blip r:embed="rId3"/>
          <a:srcRect l="4592" r="4592"/>
          <a:stretch>
            <a:fillRect/>
          </a:stretch>
        </p:blipFill>
        <p:spPr/>
      </p:pic>
      <p:sp>
        <p:nvSpPr>
          <p:cNvPr id="4" name="Text Placeholder 3">
            <a:extLst>
              <a:ext uri="{FF2B5EF4-FFF2-40B4-BE49-F238E27FC236}">
                <a16:creationId xmlns:a16="http://schemas.microsoft.com/office/drawing/2014/main" id="{579A28E9-1699-443D-A645-84E821B24F65}"/>
              </a:ext>
            </a:extLst>
          </p:cNvPr>
          <p:cNvSpPr>
            <a:spLocks noGrp="1"/>
          </p:cNvSpPr>
          <p:nvPr>
            <p:ph type="body" sz="half" idx="2"/>
          </p:nvPr>
        </p:nvSpPr>
        <p:spPr/>
        <p:txBody>
          <a:bodyPr>
            <a:normAutofit/>
          </a:bodyPr>
          <a:lstStyle/>
          <a:p>
            <a:r>
              <a:rPr lang="en-US" sz="1500" dirty="0"/>
              <a:t>Distance</a:t>
            </a:r>
          </a:p>
          <a:p>
            <a:r>
              <a:rPr lang="en-US" sz="1500" dirty="0"/>
              <a:t>Cost</a:t>
            </a:r>
          </a:p>
          <a:p>
            <a:r>
              <a:rPr lang="en-US" sz="1500" dirty="0"/>
              <a:t>Time</a:t>
            </a:r>
          </a:p>
        </p:txBody>
      </p:sp>
    </p:spTree>
    <p:extLst>
      <p:ext uri="{BB962C8B-B14F-4D97-AF65-F5344CB8AC3E}">
        <p14:creationId xmlns:p14="http://schemas.microsoft.com/office/powerpoint/2010/main" val="2553556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F08A9-5E50-4229-96C3-E2D3B5DC552A}"/>
              </a:ext>
            </a:extLst>
          </p:cNvPr>
          <p:cNvSpPr>
            <a:spLocks noGrp="1"/>
          </p:cNvSpPr>
          <p:nvPr>
            <p:ph type="title"/>
          </p:nvPr>
        </p:nvSpPr>
        <p:spPr>
          <a:xfrm>
            <a:off x="5899355" y="1220724"/>
            <a:ext cx="2757948" cy="1207008"/>
          </a:xfrm>
        </p:spPr>
        <p:txBody>
          <a:bodyPr>
            <a:normAutofit/>
          </a:bodyPr>
          <a:lstStyle/>
          <a:p>
            <a:r>
              <a:rPr lang="en-US" sz="2700" dirty="0"/>
              <a:t>Tippecanoe county</a:t>
            </a:r>
          </a:p>
        </p:txBody>
      </p:sp>
      <p:pic>
        <p:nvPicPr>
          <p:cNvPr id="5" name="Content Placeholder 4">
            <a:extLst>
              <a:ext uri="{FF2B5EF4-FFF2-40B4-BE49-F238E27FC236}">
                <a16:creationId xmlns:a16="http://schemas.microsoft.com/office/drawing/2014/main" id="{97F45C8D-74B0-4313-AD1C-5D6C1B6FE073}"/>
              </a:ext>
            </a:extLst>
          </p:cNvPr>
          <p:cNvPicPr>
            <a:picLocks noChangeAspect="1"/>
          </p:cNvPicPr>
          <p:nvPr/>
        </p:nvPicPr>
        <p:blipFill rotWithShape="1">
          <a:blip r:embed="rId2"/>
          <a:srcRect l="6195" r="-2" b="-2"/>
          <a:stretch/>
        </p:blipFill>
        <p:spPr>
          <a:xfrm>
            <a:off x="1" y="857257"/>
            <a:ext cx="5659662" cy="5143493"/>
          </a:xfrm>
          <a:prstGeom prst="rect">
            <a:avLst/>
          </a:prstGeom>
        </p:spPr>
      </p:pic>
      <p:sp>
        <p:nvSpPr>
          <p:cNvPr id="20" name="Content Placeholder 8">
            <a:extLst>
              <a:ext uri="{FF2B5EF4-FFF2-40B4-BE49-F238E27FC236}">
                <a16:creationId xmlns:a16="http://schemas.microsoft.com/office/drawing/2014/main" id="{C15001A7-2766-424E-AA40-CDCB30211903}"/>
              </a:ext>
            </a:extLst>
          </p:cNvPr>
          <p:cNvSpPr>
            <a:spLocks noGrp="1"/>
          </p:cNvSpPr>
          <p:nvPr>
            <p:ph idx="1"/>
          </p:nvPr>
        </p:nvSpPr>
        <p:spPr>
          <a:xfrm>
            <a:off x="5899354" y="2448307"/>
            <a:ext cx="2757947" cy="3069434"/>
          </a:xfrm>
        </p:spPr>
        <p:txBody>
          <a:bodyPr>
            <a:normAutofit/>
          </a:bodyPr>
          <a:lstStyle/>
          <a:p>
            <a:r>
              <a:rPr lang="en-US" sz="1200" dirty="0"/>
              <a:t>First Court House 1829-1845</a:t>
            </a:r>
          </a:p>
          <a:p>
            <a:r>
              <a:rPr lang="en-US" sz="1200" dirty="0"/>
              <a:t>Second Court House 1845-1882</a:t>
            </a:r>
          </a:p>
          <a:p>
            <a:r>
              <a:rPr lang="en-US" sz="1200" dirty="0"/>
              <a:t>Present Court House from 1882</a:t>
            </a:r>
          </a:p>
          <a:p>
            <a:endParaRPr lang="en-US" sz="1200" dirty="0"/>
          </a:p>
          <a:p>
            <a:endParaRPr lang="en-US" sz="1200" dirty="0"/>
          </a:p>
          <a:p>
            <a:r>
              <a:rPr lang="en-US" sz="1200" dirty="0"/>
              <a:t>The Court House was the center of all civic affairs, and the only polling place in the County for several years. People traveled from all corners of the county to vote.</a:t>
            </a:r>
          </a:p>
        </p:txBody>
      </p:sp>
    </p:spTree>
    <p:extLst>
      <p:ext uri="{BB962C8B-B14F-4D97-AF65-F5344CB8AC3E}">
        <p14:creationId xmlns:p14="http://schemas.microsoft.com/office/powerpoint/2010/main" val="190506306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33" name="Oval 32">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34" name="Oval 33">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36" name="Rectangle 35">
            <a:extLst>
              <a:ext uri="{FF2B5EF4-FFF2-40B4-BE49-F238E27FC236}">
                <a16:creationId xmlns:a16="http://schemas.microsoft.com/office/drawing/2014/main" id="{362E11DD-B54B-4751-9C17-39DAF9EF46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blipFill dpi="0" rotWithShape="1">
            <a:blip r:embed="rId5">
              <a:alphaModFix amt="60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4" name="Title 3">
            <a:extLst>
              <a:ext uri="{FF2B5EF4-FFF2-40B4-BE49-F238E27FC236}">
                <a16:creationId xmlns:a16="http://schemas.microsoft.com/office/drawing/2014/main" id="{05350FB4-60AE-4E9B-9422-BFE953A7F699}"/>
              </a:ext>
            </a:extLst>
          </p:cNvPr>
          <p:cNvSpPr>
            <a:spLocks noGrp="1"/>
          </p:cNvSpPr>
          <p:nvPr>
            <p:ph type="title"/>
          </p:nvPr>
        </p:nvSpPr>
        <p:spPr>
          <a:xfrm>
            <a:off x="286710" y="1220724"/>
            <a:ext cx="5057883" cy="1207008"/>
          </a:xfrm>
        </p:spPr>
        <p:txBody>
          <a:bodyPr vert="horz" lIns="68580" tIns="34290" rIns="68580" bIns="34290" rtlCol="0" anchor="ctr">
            <a:normAutofit/>
          </a:bodyPr>
          <a:lstStyle/>
          <a:p>
            <a:r>
              <a:rPr lang="en-US" sz="3000" dirty="0"/>
              <a:t>1851 Indiana constitution</a:t>
            </a:r>
          </a:p>
        </p:txBody>
      </p:sp>
      <p:sp>
        <p:nvSpPr>
          <p:cNvPr id="6" name="Text Placeholder 5">
            <a:extLst>
              <a:ext uri="{FF2B5EF4-FFF2-40B4-BE49-F238E27FC236}">
                <a16:creationId xmlns:a16="http://schemas.microsoft.com/office/drawing/2014/main" id="{9A38F128-4AD2-477D-9C58-F583185FD158}"/>
              </a:ext>
            </a:extLst>
          </p:cNvPr>
          <p:cNvSpPr>
            <a:spLocks noGrp="1"/>
          </p:cNvSpPr>
          <p:nvPr>
            <p:ph type="body" sz="half" idx="2"/>
          </p:nvPr>
        </p:nvSpPr>
        <p:spPr>
          <a:xfrm>
            <a:off x="286710" y="2448306"/>
            <a:ext cx="5057884" cy="3038094"/>
          </a:xfrm>
        </p:spPr>
        <p:txBody>
          <a:bodyPr vert="horz" lIns="68580" tIns="34290" rIns="68580" bIns="34290" rtlCol="0">
            <a:normAutofit/>
          </a:bodyPr>
          <a:lstStyle/>
          <a:p>
            <a:pPr indent="-137160">
              <a:lnSpc>
                <a:spcPct val="90000"/>
              </a:lnSpc>
              <a:buFont typeface="Wingdings" pitchFamily="2" charset="2"/>
              <a:buChar char="§"/>
            </a:pPr>
            <a:r>
              <a:rPr lang="en-US" sz="1350" dirty="0">
                <a:solidFill>
                  <a:schemeClr val="tx1"/>
                </a:solidFill>
              </a:rPr>
              <a:t>Reduced state residency requirement to 6 months so long as the voter had resided in the U.S. one year.</a:t>
            </a:r>
          </a:p>
          <a:p>
            <a:pPr indent="-137160">
              <a:lnSpc>
                <a:spcPct val="90000"/>
              </a:lnSpc>
              <a:buFont typeface="Wingdings" pitchFamily="2" charset="2"/>
              <a:buChar char="§"/>
            </a:pPr>
            <a:r>
              <a:rPr lang="en-US" sz="1350" dirty="0">
                <a:solidFill>
                  <a:schemeClr val="tx1"/>
                </a:solidFill>
              </a:rPr>
              <a:t>Non-citizens who declared their intention to become citizens were given the right to vote.</a:t>
            </a:r>
          </a:p>
          <a:p>
            <a:pPr indent="-137160">
              <a:lnSpc>
                <a:spcPct val="90000"/>
              </a:lnSpc>
              <a:buFont typeface="Wingdings" pitchFamily="2" charset="2"/>
              <a:buChar char="§"/>
            </a:pPr>
            <a:r>
              <a:rPr lang="en-US" sz="1350" dirty="0">
                <a:solidFill>
                  <a:schemeClr val="tx1"/>
                </a:solidFill>
              </a:rPr>
              <a:t>Banned “Negro” suffrage.</a:t>
            </a:r>
          </a:p>
          <a:p>
            <a:pPr indent="-137160">
              <a:lnSpc>
                <a:spcPct val="90000"/>
              </a:lnSpc>
              <a:buFont typeface="Wingdings" pitchFamily="2" charset="2"/>
              <a:buChar char="§"/>
            </a:pPr>
            <a:r>
              <a:rPr lang="en-US" sz="1350" dirty="0">
                <a:solidFill>
                  <a:schemeClr val="tx1"/>
                </a:solidFill>
              </a:rPr>
              <a:t>Voters still male, over 21, and white.</a:t>
            </a:r>
          </a:p>
        </p:txBody>
      </p:sp>
      <p:grpSp>
        <p:nvGrpSpPr>
          <p:cNvPr id="38" name="Group 37">
            <a:extLst>
              <a:ext uri="{FF2B5EF4-FFF2-40B4-BE49-F238E27FC236}">
                <a16:creationId xmlns:a16="http://schemas.microsoft.com/office/drawing/2014/main" id="{B55DE4E1-F219-45A4-96D9-9A86D0E4DBD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39" name="Oval 38">
              <a:extLst>
                <a:ext uri="{FF2B5EF4-FFF2-40B4-BE49-F238E27FC236}">
                  <a16:creationId xmlns:a16="http://schemas.microsoft.com/office/drawing/2014/main" id="{3601C3FF-4A5D-437C-B3DB-A53B99D308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40" name="Oval 39">
              <a:extLst>
                <a:ext uri="{FF2B5EF4-FFF2-40B4-BE49-F238E27FC236}">
                  <a16:creationId xmlns:a16="http://schemas.microsoft.com/office/drawing/2014/main" id="{61B1BDC9-B583-4F65-8FE9-E2CBE71D93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pic>
        <p:nvPicPr>
          <p:cNvPr id="10" name="Picture 9">
            <a:extLst>
              <a:ext uri="{FF2B5EF4-FFF2-40B4-BE49-F238E27FC236}">
                <a16:creationId xmlns:a16="http://schemas.microsoft.com/office/drawing/2014/main" id="{8DE2499E-D734-4DB4-848F-852E2241770F}"/>
              </a:ext>
            </a:extLst>
          </p:cNvPr>
          <p:cNvPicPr>
            <a:picLocks noChangeAspect="1"/>
          </p:cNvPicPr>
          <p:nvPr/>
        </p:nvPicPr>
        <p:blipFill>
          <a:blip r:embed="rId7"/>
          <a:stretch>
            <a:fillRect/>
          </a:stretch>
        </p:blipFill>
        <p:spPr>
          <a:xfrm>
            <a:off x="5631303" y="1619370"/>
            <a:ext cx="2971195" cy="3867031"/>
          </a:xfrm>
          <a:prstGeom prst="rect">
            <a:avLst/>
          </a:prstGeom>
        </p:spPr>
      </p:pic>
    </p:spTree>
    <p:extLst>
      <p:ext uri="{BB962C8B-B14F-4D97-AF65-F5344CB8AC3E}">
        <p14:creationId xmlns:p14="http://schemas.microsoft.com/office/powerpoint/2010/main" val="1613404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A42EA-DFBC-423C-B714-E78EC1F137F9}"/>
              </a:ext>
            </a:extLst>
          </p:cNvPr>
          <p:cNvSpPr>
            <a:spLocks noGrp="1"/>
          </p:cNvSpPr>
          <p:nvPr>
            <p:ph type="title"/>
          </p:nvPr>
        </p:nvSpPr>
        <p:spPr>
          <a:xfrm>
            <a:off x="802386" y="4333875"/>
            <a:ext cx="7543800" cy="1076325"/>
          </a:xfrm>
        </p:spPr>
        <p:txBody>
          <a:bodyPr/>
          <a:lstStyle/>
          <a:p>
            <a:pPr algn="ctr"/>
            <a:r>
              <a:rPr lang="en-US" dirty="0"/>
              <a:t>Civil war era poll book</a:t>
            </a:r>
          </a:p>
        </p:txBody>
      </p:sp>
      <p:pic>
        <p:nvPicPr>
          <p:cNvPr id="5" name="Content Placeholder 4">
            <a:extLst>
              <a:ext uri="{FF2B5EF4-FFF2-40B4-BE49-F238E27FC236}">
                <a16:creationId xmlns:a16="http://schemas.microsoft.com/office/drawing/2014/main" id="{7BD156C1-7131-4CBA-83E0-D0B41E7B83D6}"/>
              </a:ext>
            </a:extLst>
          </p:cNvPr>
          <p:cNvPicPr>
            <a:picLocks noGrp="1" noChangeAspect="1"/>
          </p:cNvPicPr>
          <p:nvPr>
            <p:ph idx="1"/>
          </p:nvPr>
        </p:nvPicPr>
        <p:blipFill>
          <a:blip r:embed="rId3"/>
          <a:stretch>
            <a:fillRect/>
          </a:stretch>
        </p:blipFill>
        <p:spPr>
          <a:xfrm>
            <a:off x="2428875" y="1534763"/>
            <a:ext cx="4286250" cy="2871788"/>
          </a:xfrm>
          <a:ln>
            <a:solidFill>
              <a:schemeClr val="tx1"/>
            </a:solidFill>
          </a:ln>
        </p:spPr>
      </p:pic>
    </p:spTree>
    <p:extLst>
      <p:ext uri="{BB962C8B-B14F-4D97-AF65-F5344CB8AC3E}">
        <p14:creationId xmlns:p14="http://schemas.microsoft.com/office/powerpoint/2010/main" val="3299553395"/>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3164" b="1527"/>
          <a:stretch/>
        </p:blipFill>
        <p:spPr>
          <a:xfrm>
            <a:off x="1840638" y="169817"/>
            <a:ext cx="5388677" cy="6688183"/>
          </a:xfrm>
          <a:prstGeom prst="rect">
            <a:avLst/>
          </a:prstGeom>
        </p:spPr>
      </p:pic>
      <p:sp>
        <p:nvSpPr>
          <p:cNvPr id="6" name="Rectangle 5"/>
          <p:cNvSpPr/>
          <p:nvPr/>
        </p:nvSpPr>
        <p:spPr>
          <a:xfrm>
            <a:off x="2664823" y="3213463"/>
            <a:ext cx="4454434" cy="914400"/>
          </a:xfrm>
          <a:prstGeom prst="rect">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664823" y="4219303"/>
            <a:ext cx="4564492" cy="1092925"/>
          </a:xfrm>
          <a:prstGeom prst="rect">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664823" y="5264333"/>
            <a:ext cx="4564492" cy="1092925"/>
          </a:xfrm>
          <a:prstGeom prst="rect">
            <a:avLst/>
          </a:prstGeom>
          <a:solidFill>
            <a:schemeClr val="accent1">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139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45DDC99-FD02-47AB-9697-ABB8E88951BB}"/>
              </a:ext>
            </a:extLst>
          </p:cNvPr>
          <p:cNvSpPr>
            <a:spLocks noGrp="1"/>
          </p:cNvSpPr>
          <p:nvPr>
            <p:ph type="title"/>
          </p:nvPr>
        </p:nvSpPr>
        <p:spPr/>
        <p:txBody>
          <a:bodyPr/>
          <a:lstStyle/>
          <a:p>
            <a:r>
              <a:rPr lang="en-US" dirty="0"/>
              <a:t>15</a:t>
            </a:r>
            <a:r>
              <a:rPr lang="en-US" baseline="30000" dirty="0"/>
              <a:t>th</a:t>
            </a:r>
            <a:r>
              <a:rPr lang="en-US" dirty="0"/>
              <a:t> amendment</a:t>
            </a:r>
          </a:p>
        </p:txBody>
      </p:sp>
      <p:pic>
        <p:nvPicPr>
          <p:cNvPr id="8" name="Picture Placeholder 7">
            <a:extLst>
              <a:ext uri="{FF2B5EF4-FFF2-40B4-BE49-F238E27FC236}">
                <a16:creationId xmlns:a16="http://schemas.microsoft.com/office/drawing/2014/main" id="{62451010-9D6C-4CCC-9168-585C828C1E13}"/>
              </a:ext>
            </a:extLst>
          </p:cNvPr>
          <p:cNvPicPr>
            <a:picLocks noGrp="1" noChangeAspect="1"/>
          </p:cNvPicPr>
          <p:nvPr>
            <p:ph type="pic" idx="1"/>
          </p:nvPr>
        </p:nvPicPr>
        <p:blipFill>
          <a:blip r:embed="rId3"/>
          <a:srcRect t="15827" b="15827"/>
          <a:stretch>
            <a:fillRect/>
          </a:stretch>
        </p:blipFill>
        <p:spPr/>
      </p:pic>
      <p:sp>
        <p:nvSpPr>
          <p:cNvPr id="6" name="Text Placeholder 5">
            <a:extLst>
              <a:ext uri="{FF2B5EF4-FFF2-40B4-BE49-F238E27FC236}">
                <a16:creationId xmlns:a16="http://schemas.microsoft.com/office/drawing/2014/main" id="{4ED9A376-A4A4-4191-93D8-6509CBD49331}"/>
              </a:ext>
            </a:extLst>
          </p:cNvPr>
          <p:cNvSpPr>
            <a:spLocks noGrp="1"/>
          </p:cNvSpPr>
          <p:nvPr>
            <p:ph type="body" sz="half" idx="2"/>
          </p:nvPr>
        </p:nvSpPr>
        <p:spPr/>
        <p:txBody>
          <a:bodyPr>
            <a:normAutofit/>
          </a:bodyPr>
          <a:lstStyle/>
          <a:p>
            <a:endParaRPr lang="en-US" dirty="0"/>
          </a:p>
          <a:p>
            <a:r>
              <a:rPr lang="en-US" dirty="0"/>
              <a:t>…the right to vote …shall not be abridged on account of race, color, or previous condition of servitude…</a:t>
            </a:r>
          </a:p>
          <a:p>
            <a:endParaRPr lang="en-US" dirty="0"/>
          </a:p>
          <a:p>
            <a:endParaRPr lang="en-US" dirty="0"/>
          </a:p>
          <a:p>
            <a:r>
              <a:rPr lang="en-US" sz="1800" dirty="0"/>
              <a:t>1870</a:t>
            </a:r>
          </a:p>
          <a:p>
            <a:endParaRPr lang="en-US" dirty="0"/>
          </a:p>
          <a:p>
            <a:endParaRPr lang="en-US" dirty="0"/>
          </a:p>
          <a:p>
            <a:r>
              <a:rPr lang="en-US" dirty="0"/>
              <a:t>Hoosier Schuyler Colfax enshrined in history by signing and certifying the Amendment’s passage as Speaker of the House.</a:t>
            </a:r>
          </a:p>
        </p:txBody>
      </p:sp>
    </p:spTree>
    <p:extLst>
      <p:ext uri="{BB962C8B-B14F-4D97-AF65-F5344CB8AC3E}">
        <p14:creationId xmlns:p14="http://schemas.microsoft.com/office/powerpoint/2010/main" val="24279148"/>
      </p:ext>
    </p:extLst>
  </p:cSld>
  <p:clrMapOvr>
    <a:masterClrMapping/>
  </p:clrMapOvr>
  <p:transition spd="slow">
    <p:push dir="u"/>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480EA77-FD5C-43CB-860B-A6FA608FFC8C}"/>
              </a:ext>
            </a:extLst>
          </p:cNvPr>
          <p:cNvSpPr>
            <a:spLocks noGrp="1"/>
          </p:cNvSpPr>
          <p:nvPr>
            <p:ph type="title"/>
          </p:nvPr>
        </p:nvSpPr>
        <p:spPr/>
        <p:txBody>
          <a:bodyPr/>
          <a:lstStyle/>
          <a:p>
            <a:r>
              <a:rPr lang="en-US" dirty="0"/>
              <a:t>Vintage voter registration card 1913</a:t>
            </a:r>
          </a:p>
        </p:txBody>
      </p:sp>
      <p:pic>
        <p:nvPicPr>
          <p:cNvPr id="6" name="Picture Placeholder 5">
            <a:extLst>
              <a:ext uri="{FF2B5EF4-FFF2-40B4-BE49-F238E27FC236}">
                <a16:creationId xmlns:a16="http://schemas.microsoft.com/office/drawing/2014/main" id="{DABE100C-F19D-4382-B9D3-AAF732F59DB9}"/>
              </a:ext>
            </a:extLst>
          </p:cNvPr>
          <p:cNvPicPr>
            <a:picLocks noGrp="1" noChangeAspect="1"/>
          </p:cNvPicPr>
          <p:nvPr>
            <p:ph idx="1"/>
          </p:nvPr>
        </p:nvPicPr>
        <p:blipFill>
          <a:blip r:embed="rId3"/>
          <a:stretch>
            <a:fillRect/>
          </a:stretch>
        </p:blipFill>
        <p:spPr>
          <a:xfrm>
            <a:off x="2166731" y="2695989"/>
            <a:ext cx="4999382" cy="2812774"/>
          </a:xfrm>
        </p:spPr>
      </p:pic>
    </p:spTree>
    <p:extLst>
      <p:ext uri="{BB962C8B-B14F-4D97-AF65-F5344CB8AC3E}">
        <p14:creationId xmlns:p14="http://schemas.microsoft.com/office/powerpoint/2010/main" val="173249395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0"/>
            <a:ext cx="3486127" cy="51435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endParaRPr lang="en-US" sz="15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94BDE066-AFB0-4AD4-BFC2-DFFC1BB52708}"/>
              </a:ext>
            </a:extLst>
          </p:cNvPr>
          <p:cNvSpPr>
            <a:spLocks noGrp="1"/>
          </p:cNvSpPr>
          <p:nvPr>
            <p:ph type="title"/>
          </p:nvPr>
        </p:nvSpPr>
        <p:spPr>
          <a:xfrm>
            <a:off x="482601" y="1339849"/>
            <a:ext cx="2764734" cy="4146551"/>
          </a:xfrm>
        </p:spPr>
        <p:txBody>
          <a:bodyPr>
            <a:normAutofit/>
          </a:bodyPr>
          <a:lstStyle/>
          <a:p>
            <a:pPr algn="r"/>
            <a:r>
              <a:rPr lang="en-US" sz="3600" dirty="0" err="1">
                <a:solidFill>
                  <a:srgbClr val="FFFFFF"/>
                </a:solidFill>
              </a:rPr>
              <a:t>Womens</a:t>
            </a:r>
            <a:r>
              <a:rPr lang="en-US" sz="3600" dirty="0">
                <a:solidFill>
                  <a:srgbClr val="FFFFFF"/>
                </a:solidFill>
              </a:rPr>
              <a:t> suffrage movement is strong in </a:t>
            </a:r>
            <a:r>
              <a:rPr lang="en-US" sz="3600" dirty="0" err="1">
                <a:solidFill>
                  <a:srgbClr val="FFFFFF"/>
                </a:solidFill>
              </a:rPr>
              <a:t>indiana</a:t>
            </a:r>
            <a:endParaRPr lang="en-US" sz="3600" dirty="0">
              <a:solidFill>
                <a:srgbClr val="FFFFFF"/>
              </a:solidFill>
            </a:endParaRPr>
          </a:p>
        </p:txBody>
      </p:sp>
      <p:pic>
        <p:nvPicPr>
          <p:cNvPr id="5" name="Content Placeholder 4">
            <a:extLst>
              <a:ext uri="{FF2B5EF4-FFF2-40B4-BE49-F238E27FC236}">
                <a16:creationId xmlns:a16="http://schemas.microsoft.com/office/drawing/2014/main" id="{8039D06A-55D6-497B-8C46-A1EC8464F156}"/>
              </a:ext>
            </a:extLst>
          </p:cNvPr>
          <p:cNvPicPr>
            <a:picLocks noGrp="1" noChangeAspect="1"/>
          </p:cNvPicPr>
          <p:nvPr>
            <p:ph idx="1"/>
          </p:nvPr>
        </p:nvPicPr>
        <p:blipFill>
          <a:blip r:embed="rId5"/>
          <a:stretch>
            <a:fillRect/>
          </a:stretch>
        </p:blipFill>
        <p:spPr>
          <a:xfrm>
            <a:off x="3789760" y="2337253"/>
            <a:ext cx="4556522" cy="2119199"/>
          </a:xfrm>
        </p:spPr>
      </p:pic>
      <p:sp>
        <p:nvSpPr>
          <p:cNvPr id="12" name="Oval 11">
            <a:extLst>
              <a:ext uri="{FF2B5EF4-FFF2-40B4-BE49-F238E27FC236}">
                <a16:creationId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Tree>
    <p:extLst>
      <p:ext uri="{BB962C8B-B14F-4D97-AF65-F5344CB8AC3E}">
        <p14:creationId xmlns:p14="http://schemas.microsoft.com/office/powerpoint/2010/main" val="7153259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C06EAFD-0C69-4B3B-BEA7-E7E11DDF9C4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A4066C89-42FB-4624-9AFE-3A31B36491B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08" y="857250"/>
            <a:ext cx="3486127" cy="51435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endParaRPr lang="en-US" sz="1500" kern="0">
              <a:solidFill>
                <a:prstClr val="white"/>
              </a:solidFill>
              <a:latin typeface="Rockwell Extra Bold" pitchFamily="18" charset="0"/>
            </a:endParaRPr>
          </a:p>
        </p:txBody>
      </p:sp>
      <p:sp>
        <p:nvSpPr>
          <p:cNvPr id="2" name="Title 1">
            <a:extLst>
              <a:ext uri="{FF2B5EF4-FFF2-40B4-BE49-F238E27FC236}">
                <a16:creationId xmlns:a16="http://schemas.microsoft.com/office/drawing/2014/main" id="{60568DBC-7F72-4781-A6F7-5C2E3274C8D4}"/>
              </a:ext>
            </a:extLst>
          </p:cNvPr>
          <p:cNvSpPr>
            <a:spLocks noGrp="1"/>
          </p:cNvSpPr>
          <p:nvPr>
            <p:ph type="title"/>
          </p:nvPr>
        </p:nvSpPr>
        <p:spPr>
          <a:xfrm>
            <a:off x="482601" y="1339849"/>
            <a:ext cx="2764734" cy="4146551"/>
          </a:xfrm>
        </p:spPr>
        <p:txBody>
          <a:bodyPr>
            <a:normAutofit/>
          </a:bodyPr>
          <a:lstStyle/>
          <a:p>
            <a:pPr algn="r"/>
            <a:r>
              <a:rPr lang="en-US" sz="3600">
                <a:solidFill>
                  <a:srgbClr val="FFFFFF"/>
                </a:solidFill>
              </a:rPr>
              <a:t>Womens suffrage movement is strong in indiana</a:t>
            </a:r>
            <a:endParaRPr lang="en-US" sz="3600" dirty="0">
              <a:solidFill>
                <a:srgbClr val="FFFFFF"/>
              </a:solidFill>
            </a:endParaRPr>
          </a:p>
        </p:txBody>
      </p:sp>
      <p:pic>
        <p:nvPicPr>
          <p:cNvPr id="5" name="Content Placeholder 4">
            <a:extLst>
              <a:ext uri="{FF2B5EF4-FFF2-40B4-BE49-F238E27FC236}">
                <a16:creationId xmlns:a16="http://schemas.microsoft.com/office/drawing/2014/main" id="{38450A35-6151-4165-BCE4-EBC67A217A70}"/>
              </a:ext>
            </a:extLst>
          </p:cNvPr>
          <p:cNvPicPr>
            <a:picLocks noGrp="1" noChangeAspect="1"/>
          </p:cNvPicPr>
          <p:nvPr>
            <p:ph idx="1"/>
          </p:nvPr>
        </p:nvPicPr>
        <p:blipFill>
          <a:blip r:embed="rId5"/>
          <a:stretch>
            <a:fillRect/>
          </a:stretch>
        </p:blipFill>
        <p:spPr>
          <a:xfrm>
            <a:off x="4214191" y="986459"/>
            <a:ext cx="3766931" cy="4864058"/>
          </a:xfrm>
        </p:spPr>
      </p:pic>
      <p:sp>
        <p:nvSpPr>
          <p:cNvPr id="12" name="Oval 11">
            <a:extLst>
              <a:ext uri="{FF2B5EF4-FFF2-40B4-BE49-F238E27FC236}">
                <a16:creationId xmlns:a16="http://schemas.microsoft.com/office/drawing/2014/main" id="{BA218FBC-B2D6-48CA-9289-C4110162ED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4" name="Oval 13">
            <a:extLst>
              <a:ext uri="{FF2B5EF4-FFF2-40B4-BE49-F238E27FC236}">
                <a16:creationId xmlns:a16="http://schemas.microsoft.com/office/drawing/2014/main" id="{2DED9084-49DA-4911-ACB7-5F9E4DEFA0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Tree>
    <p:extLst>
      <p:ext uri="{BB962C8B-B14F-4D97-AF65-F5344CB8AC3E}">
        <p14:creationId xmlns:p14="http://schemas.microsoft.com/office/powerpoint/2010/main" val="301816830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66B19-B5A9-409F-B6DD-D09B9CE42778}"/>
              </a:ext>
            </a:extLst>
          </p:cNvPr>
          <p:cNvSpPr>
            <a:spLocks noGrp="1"/>
          </p:cNvSpPr>
          <p:nvPr>
            <p:ph type="title"/>
          </p:nvPr>
        </p:nvSpPr>
        <p:spPr/>
        <p:txBody>
          <a:bodyPr/>
          <a:lstStyle/>
          <a:p>
            <a:r>
              <a:rPr lang="en-US" dirty="0"/>
              <a:t>1924	</a:t>
            </a:r>
            <a:r>
              <a:rPr lang="en-US" sz="2400" dirty="0"/>
              <a:t>President Coolidge signs Indian citizenship act</a:t>
            </a:r>
          </a:p>
        </p:txBody>
      </p:sp>
      <p:pic>
        <p:nvPicPr>
          <p:cNvPr id="5" name="Content Placeholder 4">
            <a:extLst>
              <a:ext uri="{FF2B5EF4-FFF2-40B4-BE49-F238E27FC236}">
                <a16:creationId xmlns:a16="http://schemas.microsoft.com/office/drawing/2014/main" id="{04BC42A8-E929-4424-868C-F2F3EA428B3C}"/>
              </a:ext>
            </a:extLst>
          </p:cNvPr>
          <p:cNvPicPr>
            <a:picLocks noGrp="1" noChangeAspect="1"/>
          </p:cNvPicPr>
          <p:nvPr>
            <p:ph idx="1"/>
          </p:nvPr>
        </p:nvPicPr>
        <p:blipFill>
          <a:blip r:embed="rId3"/>
          <a:stretch>
            <a:fillRect/>
          </a:stretch>
        </p:blipFill>
        <p:spPr>
          <a:xfrm>
            <a:off x="1611090" y="2268607"/>
            <a:ext cx="6151371" cy="3247611"/>
          </a:xfrm>
        </p:spPr>
      </p:pic>
    </p:spTree>
    <p:extLst>
      <p:ext uri="{BB962C8B-B14F-4D97-AF65-F5344CB8AC3E}">
        <p14:creationId xmlns:p14="http://schemas.microsoft.com/office/powerpoint/2010/main" val="2117431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BF954-ABB9-4420-BF7C-E70C5FA08030}"/>
              </a:ext>
            </a:extLst>
          </p:cNvPr>
          <p:cNvSpPr>
            <a:spLocks noGrp="1"/>
          </p:cNvSpPr>
          <p:nvPr>
            <p:ph type="title"/>
          </p:nvPr>
        </p:nvSpPr>
        <p:spPr/>
        <p:txBody>
          <a:bodyPr/>
          <a:lstStyle/>
          <a:p>
            <a:pPr algn="ctr"/>
            <a:r>
              <a:rPr lang="en-US" dirty="0"/>
              <a:t>Voting rights act, 1965</a:t>
            </a:r>
          </a:p>
        </p:txBody>
      </p:sp>
      <p:pic>
        <p:nvPicPr>
          <p:cNvPr id="5" name="Content Placeholder 4">
            <a:extLst>
              <a:ext uri="{FF2B5EF4-FFF2-40B4-BE49-F238E27FC236}">
                <a16:creationId xmlns:a16="http://schemas.microsoft.com/office/drawing/2014/main" id="{93643127-F5DE-4753-BDEA-C9237DA15BC5}"/>
              </a:ext>
            </a:extLst>
          </p:cNvPr>
          <p:cNvPicPr>
            <a:picLocks noGrp="1" noChangeAspect="1"/>
          </p:cNvPicPr>
          <p:nvPr>
            <p:ph idx="1"/>
          </p:nvPr>
        </p:nvPicPr>
        <p:blipFill>
          <a:blip r:embed="rId3"/>
          <a:stretch>
            <a:fillRect/>
          </a:stretch>
        </p:blipFill>
        <p:spPr>
          <a:xfrm>
            <a:off x="1873515" y="2447925"/>
            <a:ext cx="5401733" cy="3038475"/>
          </a:xfrm>
        </p:spPr>
      </p:pic>
    </p:spTree>
    <p:extLst>
      <p:ext uri="{BB962C8B-B14F-4D97-AF65-F5344CB8AC3E}">
        <p14:creationId xmlns:p14="http://schemas.microsoft.com/office/powerpoint/2010/main" val="4124502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E6D50C-6B5E-44B4-A108-A3702088A33B}"/>
              </a:ext>
            </a:extLst>
          </p:cNvPr>
          <p:cNvSpPr>
            <a:spLocks noGrp="1"/>
          </p:cNvSpPr>
          <p:nvPr>
            <p:ph type="title"/>
          </p:nvPr>
        </p:nvSpPr>
        <p:spPr/>
        <p:txBody>
          <a:bodyPr/>
          <a:lstStyle/>
          <a:p>
            <a:r>
              <a:rPr lang="en-US" dirty="0"/>
              <a:t>24</a:t>
            </a:r>
            <a:r>
              <a:rPr lang="en-US" baseline="30000" dirty="0"/>
              <a:t>th</a:t>
            </a:r>
            <a:r>
              <a:rPr lang="en-US" dirty="0"/>
              <a:t> amendment</a:t>
            </a:r>
          </a:p>
        </p:txBody>
      </p:sp>
      <p:pic>
        <p:nvPicPr>
          <p:cNvPr id="8" name="Content Placeholder 7">
            <a:extLst>
              <a:ext uri="{FF2B5EF4-FFF2-40B4-BE49-F238E27FC236}">
                <a16:creationId xmlns:a16="http://schemas.microsoft.com/office/drawing/2014/main" id="{58AC1D65-BE6C-49E3-97DC-5D4BEE88D613}"/>
              </a:ext>
            </a:extLst>
          </p:cNvPr>
          <p:cNvPicPr>
            <a:picLocks noGrp="1" noChangeAspect="1"/>
          </p:cNvPicPr>
          <p:nvPr>
            <p:ph idx="1"/>
          </p:nvPr>
        </p:nvPicPr>
        <p:blipFill>
          <a:blip r:embed="rId3"/>
          <a:stretch>
            <a:fillRect/>
          </a:stretch>
        </p:blipFill>
        <p:spPr>
          <a:xfrm>
            <a:off x="539249" y="1267239"/>
            <a:ext cx="4808003" cy="4480064"/>
          </a:xfrm>
        </p:spPr>
      </p:pic>
      <p:sp>
        <p:nvSpPr>
          <p:cNvPr id="6" name="Text Placeholder 5">
            <a:extLst>
              <a:ext uri="{FF2B5EF4-FFF2-40B4-BE49-F238E27FC236}">
                <a16:creationId xmlns:a16="http://schemas.microsoft.com/office/drawing/2014/main" id="{35BA9A43-066A-44F4-AC48-D165A1262803}"/>
              </a:ext>
            </a:extLst>
          </p:cNvPr>
          <p:cNvSpPr>
            <a:spLocks noGrp="1"/>
          </p:cNvSpPr>
          <p:nvPr>
            <p:ph type="body" sz="half" idx="2"/>
          </p:nvPr>
        </p:nvSpPr>
        <p:spPr>
          <a:xfrm>
            <a:off x="6412230" y="2964346"/>
            <a:ext cx="2400300" cy="2179154"/>
          </a:xfrm>
        </p:spPr>
        <p:txBody>
          <a:bodyPr>
            <a:normAutofit/>
          </a:bodyPr>
          <a:lstStyle/>
          <a:p>
            <a:r>
              <a:rPr lang="en-US" sz="1800" dirty="0"/>
              <a:t>Ratified, January 1964.</a:t>
            </a:r>
          </a:p>
          <a:p>
            <a:r>
              <a:rPr lang="en-US" sz="1800" dirty="0"/>
              <a:t>Eliminated poll taxes.</a:t>
            </a:r>
          </a:p>
        </p:txBody>
      </p:sp>
    </p:spTree>
    <p:extLst>
      <p:ext uri="{BB962C8B-B14F-4D97-AF65-F5344CB8AC3E}">
        <p14:creationId xmlns:p14="http://schemas.microsoft.com/office/powerpoint/2010/main" val="1912723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5" name="Rectangle 14">
            <a:extLst>
              <a:ext uri="{FF2B5EF4-FFF2-40B4-BE49-F238E27FC236}">
                <a16:creationId xmlns:a16="http://schemas.microsoft.com/office/drawing/2014/main" id="{E009DD9B-5EE2-4C0D-8B2B-351C8C10220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pic>
        <p:nvPicPr>
          <p:cNvPr id="6" name="Content Placeholder 5">
            <a:extLst>
              <a:ext uri="{FF2B5EF4-FFF2-40B4-BE49-F238E27FC236}">
                <a16:creationId xmlns:a16="http://schemas.microsoft.com/office/drawing/2014/main" id="{3CC581B5-0EFC-42DA-9AED-20E58B528AEA}"/>
              </a:ext>
            </a:extLst>
          </p:cNvPr>
          <p:cNvPicPr>
            <a:picLocks noGrp="1" noChangeAspect="1"/>
          </p:cNvPicPr>
          <p:nvPr>
            <p:ph idx="1"/>
          </p:nvPr>
        </p:nvPicPr>
        <p:blipFill rotWithShape="1">
          <a:blip r:embed="rId5"/>
          <a:srcRect b="14449"/>
          <a:stretch/>
        </p:blipFill>
        <p:spPr>
          <a:xfrm>
            <a:off x="0" y="857257"/>
            <a:ext cx="9143999" cy="5143493"/>
          </a:xfrm>
          <a:prstGeom prst="rect">
            <a:avLst/>
          </a:prstGeom>
        </p:spPr>
      </p:pic>
      <p:sp>
        <p:nvSpPr>
          <p:cNvPr id="17" name="Rectangle 16">
            <a:extLst>
              <a:ext uri="{FF2B5EF4-FFF2-40B4-BE49-F238E27FC236}">
                <a16:creationId xmlns:a16="http://schemas.microsoft.com/office/drawing/2014/main" id="{E720DB99-7745-4E75-9D96-AAB6D55C531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3735345"/>
            <a:ext cx="7667244" cy="60512"/>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a:extLst>
              <a:ext uri="{FF2B5EF4-FFF2-40B4-BE49-F238E27FC236}">
                <a16:creationId xmlns:a16="http://schemas.microsoft.com/office/drawing/2014/main" id="{D68803C4-E159-4360-B7BB-74205C8F782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3843430"/>
            <a:ext cx="7667244" cy="1558751"/>
          </a:xfrm>
          <a:prstGeom prst="rect">
            <a:avLst/>
          </a:prstGeom>
          <a:blipFill dpi="0" rotWithShape="1">
            <a:blip r:embed="rId6">
              <a:alphaModFix amt="9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E06F96CF-0C5C-4E66-B4C9-5EC8481FA34C}"/>
              </a:ext>
            </a:extLst>
          </p:cNvPr>
          <p:cNvSpPr>
            <a:spLocks noGrp="1"/>
          </p:cNvSpPr>
          <p:nvPr>
            <p:ph type="title"/>
          </p:nvPr>
        </p:nvSpPr>
        <p:spPr>
          <a:xfrm>
            <a:off x="964093" y="3978774"/>
            <a:ext cx="3407762" cy="1325356"/>
          </a:xfrm>
        </p:spPr>
        <p:txBody>
          <a:bodyPr vert="horz" lIns="68580" tIns="34290" rIns="68580" bIns="34290" rtlCol="0" anchor="ctr">
            <a:normAutofit/>
          </a:bodyPr>
          <a:lstStyle/>
          <a:p>
            <a:pPr algn="r"/>
            <a:r>
              <a:rPr lang="en-US" sz="3450"/>
              <a:t>Indiana senator birch bayh</a:t>
            </a:r>
          </a:p>
        </p:txBody>
      </p:sp>
      <p:sp>
        <p:nvSpPr>
          <p:cNvPr id="4" name="Text Placeholder 3">
            <a:extLst>
              <a:ext uri="{FF2B5EF4-FFF2-40B4-BE49-F238E27FC236}">
                <a16:creationId xmlns:a16="http://schemas.microsoft.com/office/drawing/2014/main" id="{07E20544-0A63-4E2D-9AA5-972F5CB310DE}"/>
              </a:ext>
            </a:extLst>
          </p:cNvPr>
          <p:cNvSpPr>
            <a:spLocks noGrp="1"/>
          </p:cNvSpPr>
          <p:nvPr>
            <p:ph type="body" sz="half" idx="2"/>
          </p:nvPr>
        </p:nvSpPr>
        <p:spPr>
          <a:xfrm>
            <a:off x="4663440" y="3985058"/>
            <a:ext cx="3524416" cy="1325356"/>
          </a:xfrm>
        </p:spPr>
        <p:txBody>
          <a:bodyPr vert="horz" lIns="68580" tIns="34290" rIns="68580" bIns="34290" rtlCol="0" anchor="ctr">
            <a:normAutofit/>
          </a:bodyPr>
          <a:lstStyle/>
          <a:p>
            <a:pPr indent="-137160">
              <a:lnSpc>
                <a:spcPct val="90000"/>
              </a:lnSpc>
              <a:buFont typeface="Wingdings" pitchFamily="2" charset="2"/>
              <a:buChar char="§"/>
            </a:pPr>
            <a:r>
              <a:rPr lang="en-US" sz="1350" dirty="0">
                <a:solidFill>
                  <a:schemeClr val="tx1"/>
                </a:solidFill>
              </a:rPr>
              <a:t>Authored the 25</a:t>
            </a:r>
            <a:r>
              <a:rPr lang="en-US" sz="1350" baseline="30000" dirty="0">
                <a:solidFill>
                  <a:schemeClr val="tx1"/>
                </a:solidFill>
              </a:rPr>
              <a:t>th</a:t>
            </a:r>
            <a:r>
              <a:rPr lang="en-US" sz="1350" dirty="0">
                <a:solidFill>
                  <a:schemeClr val="tx1"/>
                </a:solidFill>
              </a:rPr>
              <a:t> Amendment (Presidential Succession).</a:t>
            </a:r>
          </a:p>
          <a:p>
            <a:pPr indent="-137160">
              <a:lnSpc>
                <a:spcPct val="90000"/>
              </a:lnSpc>
              <a:buFont typeface="Wingdings" pitchFamily="2" charset="2"/>
              <a:buChar char="§"/>
            </a:pPr>
            <a:r>
              <a:rPr lang="en-US" sz="1350" dirty="0">
                <a:solidFill>
                  <a:schemeClr val="tx1"/>
                </a:solidFill>
              </a:rPr>
              <a:t>Authored Title IX.</a:t>
            </a:r>
          </a:p>
          <a:p>
            <a:pPr indent="-137160">
              <a:lnSpc>
                <a:spcPct val="90000"/>
              </a:lnSpc>
              <a:buFont typeface="Wingdings" pitchFamily="2" charset="2"/>
              <a:buChar char="§"/>
            </a:pPr>
            <a:r>
              <a:rPr lang="en-US" sz="1350" dirty="0">
                <a:solidFill>
                  <a:schemeClr val="tx1"/>
                </a:solidFill>
              </a:rPr>
              <a:t>Authored 26</a:t>
            </a:r>
            <a:r>
              <a:rPr lang="en-US" sz="1350" baseline="30000" dirty="0">
                <a:solidFill>
                  <a:schemeClr val="tx1"/>
                </a:solidFill>
              </a:rPr>
              <a:t>th</a:t>
            </a:r>
            <a:r>
              <a:rPr lang="en-US" sz="1350" dirty="0">
                <a:solidFill>
                  <a:schemeClr val="tx1"/>
                </a:solidFill>
              </a:rPr>
              <a:t> Amendment lowering voting age to 18 in 1971.</a:t>
            </a:r>
          </a:p>
        </p:txBody>
      </p:sp>
      <p:sp>
        <p:nvSpPr>
          <p:cNvPr id="21" name="Rectangle 20">
            <a:extLst>
              <a:ext uri="{FF2B5EF4-FFF2-40B4-BE49-F238E27FC236}">
                <a16:creationId xmlns:a16="http://schemas.microsoft.com/office/drawing/2014/main" id="{504B0465-3B07-49BF-BEA7-D8147624629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378" y="5453753"/>
            <a:ext cx="7667244" cy="60512"/>
          </a:xfrm>
          <a:prstGeom prst="rect">
            <a:avLst/>
          </a:prstGeom>
          <a:blipFill dpi="0" rotWithShape="1">
            <a:blip r:embed="rId6">
              <a:alphaModFix amt="85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22">
            <a:extLst>
              <a:ext uri="{FF2B5EF4-FFF2-40B4-BE49-F238E27FC236}">
                <a16:creationId xmlns:a16="http://schemas.microsoft.com/office/drawing/2014/main" id="{49B7FFA5-14CB-4A4F-9BCC-CA3AA5D9D27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51294" y="5529511"/>
            <a:ext cx="342900" cy="34290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25" name="Oval 24">
            <a:extLst>
              <a:ext uri="{FF2B5EF4-FFF2-40B4-BE49-F238E27FC236}">
                <a16:creationId xmlns:a16="http://schemas.microsoft.com/office/drawing/2014/main" id="{04E48745-7512-4EC2-9E20-9092D12150C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spTree>
    <p:extLst>
      <p:ext uri="{BB962C8B-B14F-4D97-AF65-F5344CB8AC3E}">
        <p14:creationId xmlns:p14="http://schemas.microsoft.com/office/powerpoint/2010/main" val="40955778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5118BA95-03E7-41B7-B442-0AF8C0A7FF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857250"/>
            <a:ext cx="9141714" cy="51435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endParaRPr lang="en-US" sz="1350">
              <a:solidFill>
                <a:prstClr val="white"/>
              </a:solidFill>
              <a:latin typeface="Rockwell" panose="02060603020205020403"/>
            </a:endParaRPr>
          </a:p>
        </p:txBody>
      </p:sp>
      <p:grpSp>
        <p:nvGrpSpPr>
          <p:cNvPr id="17" name="Group 16">
            <a:extLst>
              <a:ext uri="{FF2B5EF4-FFF2-40B4-BE49-F238E27FC236}">
                <a16:creationId xmlns:a16="http://schemas.microsoft.com/office/drawing/2014/main" id="{E799C3D5-7D55-4046-808C-F290F456D6EF}"/>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5776" y="2116927"/>
            <a:ext cx="2624148" cy="2624144"/>
            <a:chOff x="1061035" y="1679569"/>
            <a:chExt cx="3498864" cy="3498858"/>
          </a:xfrm>
        </p:grpSpPr>
        <p:sp>
          <p:nvSpPr>
            <p:cNvPr id="18" name="Oval 17">
              <a:extLst>
                <a:ext uri="{FF2B5EF4-FFF2-40B4-BE49-F238E27FC236}">
                  <a16:creationId xmlns:a16="http://schemas.microsoft.com/office/drawing/2014/main" id="{059D8741-EAD6-41B1-A882-70D70FC3582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9" name="Oval 18">
              <a:extLst>
                <a:ext uri="{FF2B5EF4-FFF2-40B4-BE49-F238E27FC236}">
                  <a16:creationId xmlns:a16="http://schemas.microsoft.com/office/drawing/2014/main" id="{45444F36-3103-4D11-A25F-C054D4606DA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
        <p:nvSpPr>
          <p:cNvPr id="9" name="Title 8">
            <a:extLst>
              <a:ext uri="{FF2B5EF4-FFF2-40B4-BE49-F238E27FC236}">
                <a16:creationId xmlns:a16="http://schemas.microsoft.com/office/drawing/2014/main" id="{A6EF43C2-0B60-4C05-82D6-53F7121F379D}"/>
              </a:ext>
            </a:extLst>
          </p:cNvPr>
          <p:cNvSpPr>
            <a:spLocks noGrp="1"/>
          </p:cNvSpPr>
          <p:nvPr>
            <p:ph type="title"/>
          </p:nvPr>
        </p:nvSpPr>
        <p:spPr>
          <a:xfrm>
            <a:off x="1117609" y="2639897"/>
            <a:ext cx="1980485" cy="1578205"/>
          </a:xfrm>
          <a:noFill/>
        </p:spPr>
        <p:txBody>
          <a:bodyPr>
            <a:normAutofit fontScale="90000"/>
          </a:bodyPr>
          <a:lstStyle/>
          <a:p>
            <a:pPr algn="ctr"/>
            <a:r>
              <a:rPr lang="en-US" sz="2250" i="1" dirty="0">
                <a:solidFill>
                  <a:srgbClr val="FFFFFF"/>
                </a:solidFill>
              </a:rPr>
              <a:t>“</a:t>
            </a:r>
            <a:r>
              <a:rPr lang="en-US" sz="2700" i="1" dirty="0">
                <a:solidFill>
                  <a:srgbClr val="FFFFFF"/>
                </a:solidFill>
              </a:rPr>
              <a:t>the County Election”</a:t>
            </a:r>
            <a:br>
              <a:rPr lang="en-US" sz="2700" i="1" dirty="0">
                <a:solidFill>
                  <a:srgbClr val="FFFFFF"/>
                </a:solidFill>
              </a:rPr>
            </a:br>
            <a:r>
              <a:rPr lang="en-US" sz="1800" i="1" dirty="0">
                <a:solidFill>
                  <a:srgbClr val="FFFFFF"/>
                </a:solidFill>
              </a:rPr>
              <a:t/>
            </a:r>
            <a:br>
              <a:rPr lang="en-US" sz="1800" i="1" dirty="0">
                <a:solidFill>
                  <a:srgbClr val="FFFFFF"/>
                </a:solidFill>
              </a:rPr>
            </a:br>
            <a:r>
              <a:rPr lang="en-US" sz="1800" i="1" dirty="0">
                <a:solidFill>
                  <a:srgbClr val="FFFFFF"/>
                </a:solidFill>
              </a:rPr>
              <a:t>painting by George </a:t>
            </a:r>
            <a:r>
              <a:rPr lang="en-US" sz="1800" i="1" dirty="0" err="1">
                <a:solidFill>
                  <a:srgbClr val="FFFFFF"/>
                </a:solidFill>
              </a:rPr>
              <a:t>caleb</a:t>
            </a:r>
            <a:r>
              <a:rPr lang="en-US" sz="1800" i="1" dirty="0">
                <a:solidFill>
                  <a:srgbClr val="FFFFFF"/>
                </a:solidFill>
              </a:rPr>
              <a:t> </a:t>
            </a:r>
            <a:r>
              <a:rPr lang="en-US" sz="1800" i="1" dirty="0" err="1">
                <a:solidFill>
                  <a:srgbClr val="FFFFFF"/>
                </a:solidFill>
              </a:rPr>
              <a:t>bingham</a:t>
            </a:r>
            <a:r>
              <a:rPr lang="en-US" sz="2250" i="1" dirty="0">
                <a:solidFill>
                  <a:srgbClr val="FFFFFF"/>
                </a:solidFill>
              </a:rPr>
              <a:t/>
            </a:r>
            <a:br>
              <a:rPr lang="en-US" sz="2250" i="1" dirty="0">
                <a:solidFill>
                  <a:srgbClr val="FFFFFF"/>
                </a:solidFill>
              </a:rPr>
            </a:br>
            <a:endParaRPr lang="en-US" sz="2250" i="1" dirty="0">
              <a:solidFill>
                <a:srgbClr val="FFFFFF"/>
              </a:solidFill>
            </a:endParaRPr>
          </a:p>
        </p:txBody>
      </p:sp>
      <p:sp>
        <p:nvSpPr>
          <p:cNvPr id="21" name="Rectangle 20">
            <a:extLst>
              <a:ext uri="{FF2B5EF4-FFF2-40B4-BE49-F238E27FC236}">
                <a16:creationId xmlns:a16="http://schemas.microsoft.com/office/drawing/2014/main" id="{AD9B3EAD-A2B3-42C4-927C-3455E3E69EE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626708" y="3398745"/>
            <a:ext cx="2743200" cy="60512"/>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Content Placeholder 11">
            <a:extLst>
              <a:ext uri="{FF2B5EF4-FFF2-40B4-BE49-F238E27FC236}">
                <a16:creationId xmlns:a16="http://schemas.microsoft.com/office/drawing/2014/main" id="{EA1827D0-7A70-445F-8B53-35AFA28647DE}"/>
              </a:ext>
            </a:extLst>
          </p:cNvPr>
          <p:cNvPicPr>
            <a:picLocks noGrp="1" noChangeAspect="1"/>
          </p:cNvPicPr>
          <p:nvPr>
            <p:ph idx="1"/>
          </p:nvPr>
        </p:nvPicPr>
        <p:blipFill>
          <a:blip r:embed="rId7"/>
          <a:stretch>
            <a:fillRect/>
          </a:stretch>
        </p:blipFill>
        <p:spPr>
          <a:xfrm>
            <a:off x="3651648" y="1433720"/>
            <a:ext cx="4826794" cy="3752083"/>
          </a:xfrm>
        </p:spPr>
      </p:pic>
    </p:spTree>
    <p:extLst>
      <p:ext uri="{BB962C8B-B14F-4D97-AF65-F5344CB8AC3E}">
        <p14:creationId xmlns:p14="http://schemas.microsoft.com/office/powerpoint/2010/main" val="188350841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41FA2-AD8A-4DDC-8807-9F11221A25B1}"/>
              </a:ext>
            </a:extLst>
          </p:cNvPr>
          <p:cNvSpPr>
            <a:spLocks noGrp="1"/>
          </p:cNvSpPr>
          <p:nvPr>
            <p:ph type="title"/>
          </p:nvPr>
        </p:nvSpPr>
        <p:spPr/>
        <p:txBody>
          <a:bodyPr/>
          <a:lstStyle/>
          <a:p>
            <a:pPr algn="ctr"/>
            <a:r>
              <a:rPr lang="en-US" dirty="0"/>
              <a:t>Paper ballots, the old stand by…</a:t>
            </a:r>
          </a:p>
        </p:txBody>
      </p:sp>
      <p:sp>
        <p:nvSpPr>
          <p:cNvPr id="5" name="Text Placeholder 4">
            <a:extLst>
              <a:ext uri="{FF2B5EF4-FFF2-40B4-BE49-F238E27FC236}">
                <a16:creationId xmlns:a16="http://schemas.microsoft.com/office/drawing/2014/main" id="{34EF6547-B3AE-4ED8-B439-9475607BC374}"/>
              </a:ext>
            </a:extLst>
          </p:cNvPr>
          <p:cNvSpPr>
            <a:spLocks noGrp="1"/>
          </p:cNvSpPr>
          <p:nvPr>
            <p:ph type="body" idx="1"/>
          </p:nvPr>
        </p:nvSpPr>
        <p:spPr/>
        <p:txBody>
          <a:bodyPr/>
          <a:lstStyle/>
          <a:p>
            <a:r>
              <a:rPr lang="en-US" dirty="0"/>
              <a:t>1880 example</a:t>
            </a:r>
          </a:p>
        </p:txBody>
      </p:sp>
      <p:pic>
        <p:nvPicPr>
          <p:cNvPr id="10" name="Content Placeholder 9">
            <a:extLst>
              <a:ext uri="{FF2B5EF4-FFF2-40B4-BE49-F238E27FC236}">
                <a16:creationId xmlns:a16="http://schemas.microsoft.com/office/drawing/2014/main" id="{5FCE2AC6-CC59-415E-96B4-9A14D03F7B89}"/>
              </a:ext>
            </a:extLst>
          </p:cNvPr>
          <p:cNvPicPr>
            <a:picLocks noGrp="1" noChangeAspect="1"/>
          </p:cNvPicPr>
          <p:nvPr>
            <p:ph sz="half" idx="2"/>
          </p:nvPr>
        </p:nvPicPr>
        <p:blipFill>
          <a:blip r:embed="rId2"/>
          <a:stretch>
            <a:fillRect/>
          </a:stretch>
        </p:blipFill>
        <p:spPr>
          <a:xfrm>
            <a:off x="1478161" y="3306365"/>
            <a:ext cx="2214563" cy="1685925"/>
          </a:xfrm>
        </p:spPr>
      </p:pic>
      <p:sp>
        <p:nvSpPr>
          <p:cNvPr id="7" name="Text Placeholder 6">
            <a:extLst>
              <a:ext uri="{FF2B5EF4-FFF2-40B4-BE49-F238E27FC236}">
                <a16:creationId xmlns:a16="http://schemas.microsoft.com/office/drawing/2014/main" id="{9AC4AF6E-055D-4F5E-AC1B-798B3921A3C9}"/>
              </a:ext>
            </a:extLst>
          </p:cNvPr>
          <p:cNvSpPr>
            <a:spLocks noGrp="1"/>
          </p:cNvSpPr>
          <p:nvPr>
            <p:ph type="body" sz="quarter" idx="3"/>
          </p:nvPr>
        </p:nvSpPr>
        <p:spPr/>
        <p:txBody>
          <a:bodyPr/>
          <a:lstStyle/>
          <a:p>
            <a:r>
              <a:rPr lang="en-US" dirty="0"/>
              <a:t>1964 example</a:t>
            </a:r>
          </a:p>
        </p:txBody>
      </p:sp>
      <p:pic>
        <p:nvPicPr>
          <p:cNvPr id="12" name="Content Placeholder 11">
            <a:extLst>
              <a:ext uri="{FF2B5EF4-FFF2-40B4-BE49-F238E27FC236}">
                <a16:creationId xmlns:a16="http://schemas.microsoft.com/office/drawing/2014/main" id="{BF531DA9-8F48-408D-A7A7-E55485AAD9FD}"/>
              </a:ext>
            </a:extLst>
          </p:cNvPr>
          <p:cNvPicPr>
            <a:picLocks noGrp="1" noChangeAspect="1"/>
          </p:cNvPicPr>
          <p:nvPr>
            <p:ph sz="quarter" idx="4"/>
          </p:nvPr>
        </p:nvPicPr>
        <p:blipFill>
          <a:blip r:embed="rId3"/>
          <a:stretch>
            <a:fillRect/>
          </a:stretch>
        </p:blipFill>
        <p:spPr>
          <a:xfrm>
            <a:off x="5164931" y="3306366"/>
            <a:ext cx="2500908" cy="1685924"/>
          </a:xfrm>
        </p:spPr>
      </p:pic>
    </p:spTree>
    <p:extLst>
      <p:ext uri="{BB962C8B-B14F-4D97-AF65-F5344CB8AC3E}">
        <p14:creationId xmlns:p14="http://schemas.microsoft.com/office/powerpoint/2010/main" val="2518025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first…a little humor!</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6482" y="1591134"/>
            <a:ext cx="6681692" cy="4721143"/>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211" y="1204364"/>
            <a:ext cx="6933353" cy="549468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663" y="903034"/>
            <a:ext cx="7502754" cy="5409243"/>
          </a:xfrm>
          <a:prstGeom prst="rect">
            <a:avLst/>
          </a:prstGeom>
        </p:spPr>
      </p:pic>
      <p:pic>
        <p:nvPicPr>
          <p:cNvPr id="3" name="Picture 2"/>
          <p:cNvPicPr>
            <a:picLocks noChangeAspect="1"/>
          </p:cNvPicPr>
          <p:nvPr/>
        </p:nvPicPr>
        <p:blipFill>
          <a:blip r:embed="rId5"/>
          <a:stretch>
            <a:fillRect/>
          </a:stretch>
        </p:blipFill>
        <p:spPr>
          <a:xfrm>
            <a:off x="267200" y="1227955"/>
            <a:ext cx="7640255" cy="4966166"/>
          </a:xfrm>
          <a:prstGeom prst="rect">
            <a:avLst/>
          </a:prstGeom>
        </p:spPr>
      </p:pic>
      <p:pic>
        <p:nvPicPr>
          <p:cNvPr id="4" name="Picture 3"/>
          <p:cNvPicPr>
            <a:picLocks noChangeAspect="1"/>
          </p:cNvPicPr>
          <p:nvPr/>
        </p:nvPicPr>
        <p:blipFill>
          <a:blip r:embed="rId6"/>
          <a:stretch>
            <a:fillRect/>
          </a:stretch>
        </p:blipFill>
        <p:spPr>
          <a:xfrm>
            <a:off x="849842" y="1293697"/>
            <a:ext cx="7073168" cy="5262437"/>
          </a:xfrm>
          <a:prstGeom prst="rect">
            <a:avLst/>
          </a:prstGeom>
        </p:spPr>
      </p:pic>
    </p:spTree>
    <p:extLst>
      <p:ext uri="{BB962C8B-B14F-4D97-AF65-F5344CB8AC3E}">
        <p14:creationId xmlns:p14="http://schemas.microsoft.com/office/powerpoint/2010/main" val="3664653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83981C21-E132-4402-B31B-D725C1CE7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1347181"/>
            <a:ext cx="818159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 name="Rectangle 11">
            <a:extLst>
              <a:ext uri="{FF2B5EF4-FFF2-40B4-BE49-F238E27FC236}">
                <a16:creationId xmlns:a16="http://schemas.microsoft.com/office/drawing/2014/main" id="{6A685C77-4E84-486A-9AE5-F3635BE98E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2" y="1473994"/>
            <a:ext cx="3862197" cy="392120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CBD76836-6E3C-4110-B22D-D9C2C3529D56}"/>
              </a:ext>
            </a:extLst>
          </p:cNvPr>
          <p:cNvSpPr>
            <a:spLocks noGrp="1"/>
          </p:cNvSpPr>
          <p:nvPr>
            <p:ph type="title"/>
          </p:nvPr>
        </p:nvSpPr>
        <p:spPr>
          <a:xfrm>
            <a:off x="965200" y="1473993"/>
            <a:ext cx="2895599" cy="3776353"/>
          </a:xfrm>
        </p:spPr>
        <p:txBody>
          <a:bodyPr>
            <a:normAutofit/>
          </a:bodyPr>
          <a:lstStyle/>
          <a:p>
            <a:r>
              <a:rPr lang="en-US" sz="5400" dirty="0"/>
              <a:t>Sample paper ballot from 1896</a:t>
            </a:r>
          </a:p>
        </p:txBody>
      </p:sp>
      <p:pic>
        <p:nvPicPr>
          <p:cNvPr id="5" name="Content Placeholder 4">
            <a:extLst>
              <a:ext uri="{FF2B5EF4-FFF2-40B4-BE49-F238E27FC236}">
                <a16:creationId xmlns:a16="http://schemas.microsoft.com/office/drawing/2014/main" id="{B15D26B1-EBC5-4A29-9743-7EC74AA3A8F2}"/>
              </a:ext>
            </a:extLst>
          </p:cNvPr>
          <p:cNvPicPr>
            <a:picLocks noGrp="1" noChangeAspect="1"/>
          </p:cNvPicPr>
          <p:nvPr>
            <p:ph idx="1"/>
          </p:nvPr>
        </p:nvPicPr>
        <p:blipFill>
          <a:blip r:embed="rId4"/>
          <a:stretch>
            <a:fillRect/>
          </a:stretch>
        </p:blipFill>
        <p:spPr>
          <a:xfrm>
            <a:off x="4620591" y="1763090"/>
            <a:ext cx="4180252" cy="3343014"/>
          </a:xfrm>
        </p:spPr>
      </p:pic>
      <p:sp>
        <p:nvSpPr>
          <p:cNvPr id="14" name="Rectangle 13">
            <a:extLst>
              <a:ext uri="{FF2B5EF4-FFF2-40B4-BE49-F238E27FC236}">
                <a16:creationId xmlns:a16="http://schemas.microsoft.com/office/drawing/2014/main" id="{E55C1C3E-5158-47F3-8FD9-14B22C3E6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5448497"/>
            <a:ext cx="818159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Tree>
    <p:extLst>
      <p:ext uri="{BB962C8B-B14F-4D97-AF65-F5344CB8AC3E}">
        <p14:creationId xmlns:p14="http://schemas.microsoft.com/office/powerpoint/2010/main" val="32031052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CF043BA-0C52-4068-BCF5-2B2D89BA9D3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D1A7F466-77D8-4A65-AD0C-B3F96AA9EE29}"/>
              </a:ext>
            </a:extLst>
          </p:cNvPr>
          <p:cNvSpPr>
            <a:spLocks noGrp="1"/>
          </p:cNvSpPr>
          <p:nvPr>
            <p:ph type="title"/>
          </p:nvPr>
        </p:nvSpPr>
        <p:spPr>
          <a:xfrm>
            <a:off x="5912709" y="1220724"/>
            <a:ext cx="2862581" cy="1207008"/>
          </a:xfrm>
          <a:ln>
            <a:noFill/>
          </a:ln>
        </p:spPr>
        <p:txBody>
          <a:bodyPr>
            <a:normAutofit/>
          </a:bodyPr>
          <a:lstStyle/>
          <a:p>
            <a:r>
              <a:rPr lang="en-US" sz="2400" dirty="0"/>
              <a:t>Lever voting machine</a:t>
            </a:r>
            <a:br>
              <a:rPr lang="en-US" sz="2400" dirty="0"/>
            </a:br>
            <a:r>
              <a:rPr lang="en-US" sz="2400" dirty="0"/>
              <a:t>circa 1890</a:t>
            </a:r>
          </a:p>
        </p:txBody>
      </p:sp>
      <p:pic>
        <p:nvPicPr>
          <p:cNvPr id="5" name="Content Placeholder 4">
            <a:extLst>
              <a:ext uri="{FF2B5EF4-FFF2-40B4-BE49-F238E27FC236}">
                <a16:creationId xmlns:a16="http://schemas.microsoft.com/office/drawing/2014/main" id="{644CD351-C4E5-43AC-9A94-444126E7B47E}"/>
              </a:ext>
            </a:extLst>
          </p:cNvPr>
          <p:cNvPicPr>
            <a:picLocks noChangeAspect="1"/>
          </p:cNvPicPr>
          <p:nvPr/>
        </p:nvPicPr>
        <p:blipFill rotWithShape="1">
          <a:blip r:embed="rId5"/>
          <a:srcRect t="8985" b="30374"/>
          <a:stretch/>
        </p:blipFill>
        <p:spPr>
          <a:xfrm>
            <a:off x="1" y="728918"/>
            <a:ext cx="5661692" cy="5143493"/>
          </a:xfrm>
          <a:prstGeom prst="rect">
            <a:avLst/>
          </a:prstGeom>
        </p:spPr>
      </p:pic>
      <p:sp>
        <p:nvSpPr>
          <p:cNvPr id="9" name="Content Placeholder 8">
            <a:extLst>
              <a:ext uri="{FF2B5EF4-FFF2-40B4-BE49-F238E27FC236}">
                <a16:creationId xmlns:a16="http://schemas.microsoft.com/office/drawing/2014/main" id="{0F83F5EB-DB5E-4689-B121-64F27501EEF7}"/>
              </a:ext>
            </a:extLst>
          </p:cNvPr>
          <p:cNvSpPr>
            <a:spLocks noGrp="1"/>
          </p:cNvSpPr>
          <p:nvPr>
            <p:ph idx="1"/>
          </p:nvPr>
        </p:nvSpPr>
        <p:spPr>
          <a:xfrm>
            <a:off x="5912708" y="2448306"/>
            <a:ext cx="2862581" cy="3038094"/>
          </a:xfrm>
        </p:spPr>
        <p:txBody>
          <a:bodyPr>
            <a:normAutofit/>
          </a:bodyPr>
          <a:lstStyle/>
          <a:p>
            <a:r>
              <a:rPr lang="en-US" sz="1200" dirty="0"/>
              <a:t>Two main manufacturers:  Standard Voting Machine Co., and Myers Mechanical Voting Machine Co.</a:t>
            </a:r>
          </a:p>
        </p:txBody>
      </p:sp>
      <p:grpSp>
        <p:nvGrpSpPr>
          <p:cNvPr id="14" name="Group 13">
            <a:extLst>
              <a:ext uri="{FF2B5EF4-FFF2-40B4-BE49-F238E27FC236}">
                <a16:creationId xmlns:a16="http://schemas.microsoft.com/office/drawing/2014/main" id="{789ACCC8-A635-400E-B9C0-AD9CA57109CE}"/>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5" name="Oval 14">
              <a:extLst>
                <a:ext uri="{FF2B5EF4-FFF2-40B4-BE49-F238E27FC236}">
                  <a16:creationId xmlns:a16="http://schemas.microsoft.com/office/drawing/2014/main" id="{CBC21CEB-233C-4B50-8CCA-829AD0428FA3}"/>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6" name="Oval 15">
              <a:extLst>
                <a:ext uri="{FF2B5EF4-FFF2-40B4-BE49-F238E27FC236}">
                  <a16:creationId xmlns:a16="http://schemas.microsoft.com/office/drawing/2014/main" id="{F3DF2D74-CD63-49A8-A93B-9DA2F59511D1}"/>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Tree>
    <p:extLst>
      <p:ext uri="{BB962C8B-B14F-4D97-AF65-F5344CB8AC3E}">
        <p14:creationId xmlns:p14="http://schemas.microsoft.com/office/powerpoint/2010/main" val="333611311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FCA88C2-C73C-4062-A097-8FBCE3090BE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0" name="Rectangle 9">
            <a:extLst>
              <a:ext uri="{FF2B5EF4-FFF2-40B4-BE49-F238E27FC236}">
                <a16:creationId xmlns:a16="http://schemas.microsoft.com/office/drawing/2014/main" id="{83981C21-E132-4402-B31B-D725C1CE77D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1347181"/>
            <a:ext cx="818159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2" name="Rectangle 11">
            <a:extLst>
              <a:ext uri="{FF2B5EF4-FFF2-40B4-BE49-F238E27FC236}">
                <a16:creationId xmlns:a16="http://schemas.microsoft.com/office/drawing/2014/main" id="{6A685C77-4E84-486A-9AE5-F3635BE98E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2" y="1473994"/>
            <a:ext cx="3862197" cy="392120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68B3F789-FAF9-4BD4-9F68-85A0A4FEAEDB}"/>
              </a:ext>
            </a:extLst>
          </p:cNvPr>
          <p:cNvSpPr>
            <a:spLocks noGrp="1"/>
          </p:cNvSpPr>
          <p:nvPr>
            <p:ph type="title"/>
          </p:nvPr>
        </p:nvSpPr>
        <p:spPr>
          <a:xfrm>
            <a:off x="965200" y="1956593"/>
            <a:ext cx="2895599" cy="2956009"/>
          </a:xfrm>
        </p:spPr>
        <p:txBody>
          <a:bodyPr>
            <a:normAutofit/>
          </a:bodyPr>
          <a:lstStyle/>
          <a:p>
            <a:r>
              <a:rPr lang="en-US" sz="3300" dirty="0"/>
              <a:t>Just Like Grandma had here in </a:t>
            </a:r>
            <a:r>
              <a:rPr lang="en-US" sz="3300" dirty="0" err="1"/>
              <a:t>tippecanoe</a:t>
            </a:r>
            <a:r>
              <a:rPr lang="en-US" sz="3300" dirty="0"/>
              <a:t> county, 1932-1982.</a:t>
            </a:r>
          </a:p>
        </p:txBody>
      </p:sp>
      <p:pic>
        <p:nvPicPr>
          <p:cNvPr id="5" name="Content Placeholder 4">
            <a:extLst>
              <a:ext uri="{FF2B5EF4-FFF2-40B4-BE49-F238E27FC236}">
                <a16:creationId xmlns:a16="http://schemas.microsoft.com/office/drawing/2014/main" id="{B1B80C49-EFAC-4971-9E1A-6717E1C140D7}"/>
              </a:ext>
            </a:extLst>
          </p:cNvPr>
          <p:cNvPicPr>
            <a:picLocks noGrp="1" noChangeAspect="1"/>
          </p:cNvPicPr>
          <p:nvPr>
            <p:ph idx="1"/>
          </p:nvPr>
        </p:nvPicPr>
        <p:blipFill>
          <a:blip r:embed="rId4"/>
          <a:stretch>
            <a:fillRect/>
          </a:stretch>
        </p:blipFill>
        <p:spPr>
          <a:xfrm>
            <a:off x="4854242" y="1876426"/>
            <a:ext cx="3768201" cy="3518777"/>
          </a:xfrm>
        </p:spPr>
      </p:pic>
      <p:sp>
        <p:nvSpPr>
          <p:cNvPr id="14" name="Rectangle 13">
            <a:extLst>
              <a:ext uri="{FF2B5EF4-FFF2-40B4-BE49-F238E27FC236}">
                <a16:creationId xmlns:a16="http://schemas.microsoft.com/office/drawing/2014/main" id="{E55C1C3E-5158-47F3-8FD9-14B22C3E6E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203" y="5448497"/>
            <a:ext cx="8181594" cy="60512"/>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Tree>
    <p:extLst>
      <p:ext uri="{BB962C8B-B14F-4D97-AF65-F5344CB8AC3E}">
        <p14:creationId xmlns:p14="http://schemas.microsoft.com/office/powerpoint/2010/main" val="41350883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3D12A04-9671-4994-8FB8-F430015BC5AD}"/>
              </a:ext>
            </a:extLst>
          </p:cNvPr>
          <p:cNvSpPr>
            <a:spLocks noGrp="1"/>
          </p:cNvSpPr>
          <p:nvPr>
            <p:ph type="title"/>
          </p:nvPr>
        </p:nvSpPr>
        <p:spPr/>
        <p:txBody>
          <a:bodyPr/>
          <a:lstStyle/>
          <a:p>
            <a:endParaRPr lang="en-US"/>
          </a:p>
        </p:txBody>
      </p:sp>
      <p:pic>
        <p:nvPicPr>
          <p:cNvPr id="12" name="Picture Placeholder 11">
            <a:extLst>
              <a:ext uri="{FF2B5EF4-FFF2-40B4-BE49-F238E27FC236}">
                <a16:creationId xmlns:a16="http://schemas.microsoft.com/office/drawing/2014/main" id="{0B21A8AA-13FF-47B4-9516-AE0083F9D89C}"/>
              </a:ext>
            </a:extLst>
          </p:cNvPr>
          <p:cNvPicPr>
            <a:picLocks noGrp="1" noChangeAspect="1"/>
          </p:cNvPicPr>
          <p:nvPr>
            <p:ph type="pic" idx="1"/>
          </p:nvPr>
        </p:nvPicPr>
        <p:blipFill>
          <a:blip r:embed="rId2"/>
          <a:srcRect l="7195" r="7195"/>
          <a:stretch>
            <a:fillRect/>
          </a:stretch>
        </p:blipFill>
        <p:spPr>
          <a:xfrm>
            <a:off x="0" y="857250"/>
            <a:ext cx="9144000" cy="5143500"/>
          </a:xfrm>
        </p:spPr>
      </p:pic>
      <p:sp>
        <p:nvSpPr>
          <p:cNvPr id="7" name="Text Placeholder 6">
            <a:extLst>
              <a:ext uri="{FF2B5EF4-FFF2-40B4-BE49-F238E27FC236}">
                <a16:creationId xmlns:a16="http://schemas.microsoft.com/office/drawing/2014/main" id="{2E06BEF2-6F1B-4889-9C28-3B0B47E6D89C}"/>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592214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10042-38FF-46EA-953B-977A0325C410}"/>
              </a:ext>
            </a:extLst>
          </p:cNvPr>
          <p:cNvSpPr>
            <a:spLocks noGrp="1"/>
          </p:cNvSpPr>
          <p:nvPr>
            <p:ph type="title"/>
          </p:nvPr>
        </p:nvSpPr>
        <p:spPr>
          <a:xfrm>
            <a:off x="2097157" y="1075911"/>
            <a:ext cx="2027582" cy="2186609"/>
          </a:xfrm>
        </p:spPr>
        <p:txBody>
          <a:bodyPr>
            <a:normAutofit/>
          </a:bodyPr>
          <a:lstStyle/>
          <a:p>
            <a:r>
              <a:rPr lang="en-US" sz="3300" dirty="0"/>
              <a:t>Lever voting machines</a:t>
            </a:r>
          </a:p>
        </p:txBody>
      </p:sp>
      <p:sp>
        <p:nvSpPr>
          <p:cNvPr id="9" name="Content Placeholder 8">
            <a:extLst>
              <a:ext uri="{FF2B5EF4-FFF2-40B4-BE49-F238E27FC236}">
                <a16:creationId xmlns:a16="http://schemas.microsoft.com/office/drawing/2014/main" id="{11F01DD5-B974-4F88-8B14-09867FC2D944}"/>
              </a:ext>
            </a:extLst>
          </p:cNvPr>
          <p:cNvSpPr>
            <a:spLocks noGrp="1"/>
          </p:cNvSpPr>
          <p:nvPr>
            <p:ph idx="1"/>
          </p:nvPr>
        </p:nvSpPr>
        <p:spPr>
          <a:xfrm>
            <a:off x="802387" y="3429000"/>
            <a:ext cx="3547838" cy="2057400"/>
          </a:xfrm>
        </p:spPr>
        <p:txBody>
          <a:bodyPr>
            <a:normAutofit/>
          </a:bodyPr>
          <a:lstStyle/>
          <a:p>
            <a:r>
              <a:rPr lang="en-US" sz="1350" i="1" dirty="0"/>
              <a:t>Anyone remember the big, red lever???</a:t>
            </a:r>
          </a:p>
        </p:txBody>
      </p:sp>
      <p:sp>
        <p:nvSpPr>
          <p:cNvPr id="12" name="Freeform: Shape 11">
            <a:extLst>
              <a:ext uri="{FF2B5EF4-FFF2-40B4-BE49-F238E27FC236}">
                <a16:creationId xmlns:a16="http://schemas.microsoft.com/office/drawing/2014/main" id="{B16070FD-9EB8-4AC8-A8E2-267228385B7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34843" y="857250"/>
            <a:ext cx="4709158" cy="51435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342900"/>
            <a:endParaRPr lang="en-US" sz="1350">
              <a:solidFill>
                <a:prstClr val="white"/>
              </a:solidFill>
              <a:latin typeface="Rockwell" panose="02060603020205020403"/>
            </a:endParaRPr>
          </a:p>
        </p:txBody>
      </p:sp>
      <p:pic>
        <p:nvPicPr>
          <p:cNvPr id="5" name="Content Placeholder 4">
            <a:extLst>
              <a:ext uri="{FF2B5EF4-FFF2-40B4-BE49-F238E27FC236}">
                <a16:creationId xmlns:a16="http://schemas.microsoft.com/office/drawing/2014/main" id="{719440FA-36DC-48DD-8892-407C7CF77AE1}"/>
              </a:ext>
            </a:extLst>
          </p:cNvPr>
          <p:cNvPicPr>
            <a:picLocks noChangeAspect="1"/>
          </p:cNvPicPr>
          <p:nvPr/>
        </p:nvPicPr>
        <p:blipFill>
          <a:blip r:embed="rId2"/>
          <a:stretch>
            <a:fillRect/>
          </a:stretch>
        </p:blipFill>
        <p:spPr>
          <a:xfrm>
            <a:off x="5453363" y="1661375"/>
            <a:ext cx="3163863" cy="2372897"/>
          </a:xfrm>
          <a:prstGeom prst="rect">
            <a:avLst/>
          </a:prstGeom>
        </p:spPr>
      </p:pic>
    </p:spTree>
    <p:extLst>
      <p:ext uri="{BB962C8B-B14F-4D97-AF65-F5344CB8AC3E}">
        <p14:creationId xmlns:p14="http://schemas.microsoft.com/office/powerpoint/2010/main" val="566671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FCE6E66-09F9-43AD-AA55-4AD926B6D848}"/>
              </a:ext>
            </a:extLst>
          </p:cNvPr>
          <p:cNvSpPr>
            <a:spLocks noGrp="1"/>
          </p:cNvSpPr>
          <p:nvPr>
            <p:ph type="title"/>
          </p:nvPr>
        </p:nvSpPr>
        <p:spPr/>
        <p:txBody>
          <a:bodyPr>
            <a:normAutofit/>
          </a:bodyPr>
          <a:lstStyle/>
          <a:p>
            <a:r>
              <a:rPr lang="en-US" dirty="0"/>
              <a:t>St. Joseph County, Indiana</a:t>
            </a:r>
            <a:br>
              <a:rPr lang="en-US" dirty="0"/>
            </a:br>
            <a:r>
              <a:rPr lang="en-US" dirty="0"/>
              <a:t/>
            </a:r>
            <a:br>
              <a:rPr lang="en-US" dirty="0"/>
            </a:br>
            <a:r>
              <a:rPr lang="en-US" dirty="0"/>
              <a:t>1950’s</a:t>
            </a:r>
          </a:p>
        </p:txBody>
      </p:sp>
      <p:pic>
        <p:nvPicPr>
          <p:cNvPr id="5" name="Content Placeholder 4">
            <a:extLst>
              <a:ext uri="{FF2B5EF4-FFF2-40B4-BE49-F238E27FC236}">
                <a16:creationId xmlns:a16="http://schemas.microsoft.com/office/drawing/2014/main" id="{E38E78D0-A12D-4ED2-B9D0-39FED5859019}"/>
              </a:ext>
            </a:extLst>
          </p:cNvPr>
          <p:cNvPicPr>
            <a:picLocks noGrp="1" noChangeAspect="1"/>
          </p:cNvPicPr>
          <p:nvPr>
            <p:ph type="pic" idx="1"/>
          </p:nvPr>
        </p:nvPicPr>
        <p:blipFill>
          <a:blip r:embed="rId2"/>
          <a:srcRect l="2416" r="2416"/>
          <a:stretch>
            <a:fillRect/>
          </a:stretch>
        </p:blipFill>
        <p:spPr/>
      </p:pic>
      <p:sp>
        <p:nvSpPr>
          <p:cNvPr id="7" name="Text Placeholder 6">
            <a:extLst>
              <a:ext uri="{FF2B5EF4-FFF2-40B4-BE49-F238E27FC236}">
                <a16:creationId xmlns:a16="http://schemas.microsoft.com/office/drawing/2014/main" id="{A664249B-9EF1-4A1A-81EE-C59E4E01391B}"/>
              </a:ext>
            </a:extLst>
          </p:cNvPr>
          <p:cNvSpPr>
            <a:spLocks noGrp="1"/>
          </p:cNvSpPr>
          <p:nvPr>
            <p:ph type="body" sz="half" idx="2"/>
          </p:nvPr>
        </p:nvSpPr>
        <p:spPr/>
        <p:txBody>
          <a:bodyPr/>
          <a:lstStyle/>
          <a:p>
            <a:endParaRPr lang="en-US" dirty="0"/>
          </a:p>
          <a:p>
            <a:endParaRPr lang="en-US" dirty="0"/>
          </a:p>
          <a:p>
            <a:r>
              <a:rPr lang="en-US" sz="2400" dirty="0"/>
              <a:t>Voting at the Fairgrounds was a lot different!</a:t>
            </a:r>
          </a:p>
        </p:txBody>
      </p:sp>
    </p:spTree>
    <p:extLst>
      <p:ext uri="{BB962C8B-B14F-4D97-AF65-F5344CB8AC3E}">
        <p14:creationId xmlns:p14="http://schemas.microsoft.com/office/powerpoint/2010/main" val="20718637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554F-B273-4B48-8DDC-AFFB5DF9542B}"/>
              </a:ext>
            </a:extLst>
          </p:cNvPr>
          <p:cNvSpPr>
            <a:spLocks noGrp="1"/>
          </p:cNvSpPr>
          <p:nvPr>
            <p:ph type="title"/>
          </p:nvPr>
        </p:nvSpPr>
        <p:spPr>
          <a:xfrm>
            <a:off x="327991" y="1220724"/>
            <a:ext cx="8816009" cy="1207008"/>
          </a:xfrm>
        </p:spPr>
        <p:txBody>
          <a:bodyPr>
            <a:normAutofit/>
          </a:bodyPr>
          <a:lstStyle/>
          <a:p>
            <a:r>
              <a:rPr lang="en-US" sz="3600"/>
              <a:t>Optical scanner machines debuted in the ‘60s</a:t>
            </a:r>
            <a:endParaRPr lang="en-US" sz="3600" dirty="0"/>
          </a:p>
        </p:txBody>
      </p:sp>
      <p:pic>
        <p:nvPicPr>
          <p:cNvPr id="5" name="Content Placeholder 4">
            <a:extLst>
              <a:ext uri="{FF2B5EF4-FFF2-40B4-BE49-F238E27FC236}">
                <a16:creationId xmlns:a16="http://schemas.microsoft.com/office/drawing/2014/main" id="{8490C090-230A-4126-8BAC-7ECC0492FA70}"/>
              </a:ext>
            </a:extLst>
          </p:cNvPr>
          <p:cNvPicPr>
            <a:picLocks noGrp="1" noChangeAspect="1"/>
          </p:cNvPicPr>
          <p:nvPr>
            <p:ph idx="1"/>
          </p:nvPr>
        </p:nvPicPr>
        <p:blipFill>
          <a:blip r:embed="rId3"/>
          <a:stretch>
            <a:fillRect/>
          </a:stretch>
        </p:blipFill>
        <p:spPr>
          <a:xfrm>
            <a:off x="2554357" y="2576720"/>
            <a:ext cx="4542182" cy="3190461"/>
          </a:xfrm>
        </p:spPr>
      </p:pic>
    </p:spTree>
    <p:extLst>
      <p:ext uri="{BB962C8B-B14F-4D97-AF65-F5344CB8AC3E}">
        <p14:creationId xmlns:p14="http://schemas.microsoft.com/office/powerpoint/2010/main" val="795990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6DBFAD4-B5FC-442B-A283-381B01B195F7}"/>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2" name="Oval 11">
              <a:extLst>
                <a:ext uri="{FF2B5EF4-FFF2-40B4-BE49-F238E27FC236}">
                  <a16:creationId xmlns:a16="http://schemas.microsoft.com/office/drawing/2014/main" id="{9B649DC7-8769-4383-A6F2-8F366BA7A15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0C67FD53-2686-4E0E-BA49-976F78F9AAC6}"/>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15" name="Rectangle 14">
            <a:extLst>
              <a:ext uri="{FF2B5EF4-FFF2-40B4-BE49-F238E27FC236}">
                <a16:creationId xmlns:a16="http://schemas.microsoft.com/office/drawing/2014/main" id="{362E11DD-B54B-4751-9C17-39DAF9EF46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1"/>
            <a:ext cx="9144000" cy="51434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2" name="Title 1">
            <a:extLst>
              <a:ext uri="{FF2B5EF4-FFF2-40B4-BE49-F238E27FC236}">
                <a16:creationId xmlns:a16="http://schemas.microsoft.com/office/drawing/2014/main" id="{19804CF3-D767-4212-A431-5D6991EE8786}"/>
              </a:ext>
            </a:extLst>
          </p:cNvPr>
          <p:cNvSpPr>
            <a:spLocks noGrp="1"/>
          </p:cNvSpPr>
          <p:nvPr>
            <p:ph type="title"/>
          </p:nvPr>
        </p:nvSpPr>
        <p:spPr>
          <a:xfrm>
            <a:off x="286710" y="1220724"/>
            <a:ext cx="5057883" cy="1207008"/>
          </a:xfrm>
        </p:spPr>
        <p:txBody>
          <a:bodyPr vert="horz" lIns="68580" tIns="34290" rIns="68580" bIns="34290" rtlCol="0" anchor="ctr">
            <a:normAutofit/>
          </a:bodyPr>
          <a:lstStyle/>
          <a:p>
            <a:r>
              <a:rPr lang="en-US" sz="3600" dirty="0"/>
              <a:t>“Democracy bin”</a:t>
            </a:r>
          </a:p>
        </p:txBody>
      </p:sp>
      <p:sp>
        <p:nvSpPr>
          <p:cNvPr id="6" name="Text Placeholder 5">
            <a:extLst>
              <a:ext uri="{FF2B5EF4-FFF2-40B4-BE49-F238E27FC236}">
                <a16:creationId xmlns:a16="http://schemas.microsoft.com/office/drawing/2014/main" id="{FDE4316F-6AB2-4310-9F55-B91E83FF051D}"/>
              </a:ext>
            </a:extLst>
          </p:cNvPr>
          <p:cNvSpPr>
            <a:spLocks noGrp="1"/>
          </p:cNvSpPr>
          <p:nvPr>
            <p:ph type="body" sz="half" idx="2"/>
          </p:nvPr>
        </p:nvSpPr>
        <p:spPr>
          <a:xfrm>
            <a:off x="286710" y="3348701"/>
            <a:ext cx="5057884" cy="1081568"/>
          </a:xfrm>
        </p:spPr>
        <p:txBody>
          <a:bodyPr vert="horz" lIns="68580" tIns="34290" rIns="68580" bIns="34290" rtlCol="0">
            <a:normAutofit/>
          </a:bodyPr>
          <a:lstStyle/>
          <a:p>
            <a:pPr indent="-137160">
              <a:lnSpc>
                <a:spcPct val="90000"/>
              </a:lnSpc>
              <a:buFont typeface="Wingdings" pitchFamily="2" charset="2"/>
              <a:buChar char="§"/>
            </a:pPr>
            <a:r>
              <a:rPr lang="en-US" sz="1350" dirty="0">
                <a:solidFill>
                  <a:schemeClr val="tx1"/>
                </a:solidFill>
              </a:rPr>
              <a:t>Optical scan ballot receptacle.</a:t>
            </a:r>
          </a:p>
          <a:p>
            <a:pPr indent="-137160">
              <a:lnSpc>
                <a:spcPct val="90000"/>
              </a:lnSpc>
              <a:buFont typeface="Wingdings" pitchFamily="2" charset="2"/>
              <a:buChar char="§"/>
            </a:pPr>
            <a:r>
              <a:rPr lang="en-US" sz="1350" dirty="0">
                <a:solidFill>
                  <a:schemeClr val="tx1"/>
                </a:solidFill>
              </a:rPr>
              <a:t>Optical scan ballots have been used since the 1960s.</a:t>
            </a:r>
          </a:p>
          <a:p>
            <a:pPr indent="-137160">
              <a:lnSpc>
                <a:spcPct val="90000"/>
              </a:lnSpc>
              <a:buFont typeface="Wingdings" pitchFamily="2" charset="2"/>
              <a:buChar char="§"/>
            </a:pPr>
            <a:r>
              <a:rPr lang="en-US" sz="1350" dirty="0">
                <a:solidFill>
                  <a:schemeClr val="tx1"/>
                </a:solidFill>
              </a:rPr>
              <a:t>Presently still used in many Indiana counties.</a:t>
            </a:r>
          </a:p>
        </p:txBody>
      </p:sp>
      <p:pic>
        <p:nvPicPr>
          <p:cNvPr id="5" name="Content Placeholder 4">
            <a:extLst>
              <a:ext uri="{FF2B5EF4-FFF2-40B4-BE49-F238E27FC236}">
                <a16:creationId xmlns:a16="http://schemas.microsoft.com/office/drawing/2014/main" id="{920FFED4-4D46-4ABB-86E1-6D8F65856454}"/>
              </a:ext>
            </a:extLst>
          </p:cNvPr>
          <p:cNvPicPr>
            <a:picLocks noGrp="1" noChangeAspect="1"/>
          </p:cNvPicPr>
          <p:nvPr>
            <p:ph type="pic" idx="1"/>
          </p:nvPr>
        </p:nvPicPr>
        <p:blipFill rotWithShape="1">
          <a:blip r:embed="rId6"/>
          <a:srcRect l="2858"/>
          <a:stretch/>
        </p:blipFill>
        <p:spPr>
          <a:xfrm>
            <a:off x="5658955" y="857257"/>
            <a:ext cx="3485045" cy="5143493"/>
          </a:xfrm>
          <a:prstGeom prst="rect">
            <a:avLst/>
          </a:prstGeom>
        </p:spPr>
      </p:pic>
      <p:grpSp>
        <p:nvGrpSpPr>
          <p:cNvPr id="17" name="Group 16">
            <a:extLst>
              <a:ext uri="{FF2B5EF4-FFF2-40B4-BE49-F238E27FC236}">
                <a16:creationId xmlns:a16="http://schemas.microsoft.com/office/drawing/2014/main" id="{B55DE4E1-F219-45A4-96D9-9A86D0E4DBD2}"/>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8" name="Oval 17">
              <a:extLst>
                <a:ext uri="{FF2B5EF4-FFF2-40B4-BE49-F238E27FC236}">
                  <a16:creationId xmlns:a16="http://schemas.microsoft.com/office/drawing/2014/main" id="{3601C3FF-4A5D-437C-B3DB-A53B99D30804}"/>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algn="ctr" defTabSz="685800">
                <a:defRPr/>
              </a:pPr>
              <a:endParaRPr lang="en-US" sz="1500" kern="0" dirty="0">
                <a:solidFill>
                  <a:prstClr val="white"/>
                </a:solidFill>
                <a:latin typeface="Rockwell Extra Bold" pitchFamily="18" charset="0"/>
              </a:endParaRPr>
            </a:p>
          </p:txBody>
        </p:sp>
        <p:sp>
          <p:nvSpPr>
            <p:cNvPr id="19" name="Oval 18">
              <a:extLst>
                <a:ext uri="{FF2B5EF4-FFF2-40B4-BE49-F238E27FC236}">
                  <a16:creationId xmlns:a16="http://schemas.microsoft.com/office/drawing/2014/main" id="{61B1BDC9-B583-4F65-8FE9-E2CBE71D93E2}"/>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algn="ctr" defTabSz="685800">
                <a:defRPr/>
              </a:pPr>
              <a:endParaRPr lang="en-US" sz="1350" kern="0" dirty="0">
                <a:solidFill>
                  <a:prstClr val="white"/>
                </a:solidFill>
                <a:latin typeface="Calibri"/>
              </a:endParaRPr>
            </a:p>
          </p:txBody>
        </p:sp>
      </p:grpSp>
    </p:spTree>
    <p:extLst>
      <p:ext uri="{BB962C8B-B14F-4D97-AF65-F5344CB8AC3E}">
        <p14:creationId xmlns:p14="http://schemas.microsoft.com/office/powerpoint/2010/main" val="1695346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9F8880-2EB1-4172-AB7D-3E1098899962}"/>
              </a:ext>
            </a:extLst>
          </p:cNvPr>
          <p:cNvSpPr>
            <a:spLocks noGrp="1"/>
          </p:cNvSpPr>
          <p:nvPr>
            <p:ph type="title"/>
          </p:nvPr>
        </p:nvSpPr>
        <p:spPr/>
        <p:txBody>
          <a:bodyPr/>
          <a:lstStyle/>
          <a:p>
            <a:r>
              <a:rPr lang="en-US" dirty="0"/>
              <a:t>The </a:t>
            </a:r>
            <a:r>
              <a:rPr lang="en-US" dirty="0" err="1"/>
              <a:t>votomatic</a:t>
            </a:r>
            <a:r>
              <a:rPr lang="en-US" dirty="0"/>
              <a:t>, 1964</a:t>
            </a:r>
          </a:p>
        </p:txBody>
      </p:sp>
      <p:pic>
        <p:nvPicPr>
          <p:cNvPr id="8" name="Picture Placeholder 7">
            <a:extLst>
              <a:ext uri="{FF2B5EF4-FFF2-40B4-BE49-F238E27FC236}">
                <a16:creationId xmlns:a16="http://schemas.microsoft.com/office/drawing/2014/main" id="{DC522C4B-DC66-4C24-841E-00FFED86F4D5}"/>
              </a:ext>
            </a:extLst>
          </p:cNvPr>
          <p:cNvPicPr>
            <a:picLocks noGrp="1" noChangeAspect="1"/>
          </p:cNvPicPr>
          <p:nvPr>
            <p:ph type="pic" idx="1"/>
          </p:nvPr>
        </p:nvPicPr>
        <p:blipFill>
          <a:blip r:embed="rId3"/>
          <a:srcRect l="5702" r="5702"/>
          <a:stretch>
            <a:fillRect/>
          </a:stretch>
        </p:blipFill>
        <p:spPr/>
      </p:pic>
      <p:sp>
        <p:nvSpPr>
          <p:cNvPr id="6" name="Text Placeholder 5">
            <a:extLst>
              <a:ext uri="{FF2B5EF4-FFF2-40B4-BE49-F238E27FC236}">
                <a16:creationId xmlns:a16="http://schemas.microsoft.com/office/drawing/2014/main" id="{854BA178-AE51-4077-8B37-0529D50A954E}"/>
              </a:ext>
            </a:extLst>
          </p:cNvPr>
          <p:cNvSpPr>
            <a:spLocks noGrp="1"/>
          </p:cNvSpPr>
          <p:nvPr>
            <p:ph type="body" sz="half" idx="2"/>
          </p:nvPr>
        </p:nvSpPr>
        <p:spPr/>
        <p:txBody>
          <a:bodyPr/>
          <a:lstStyle/>
          <a:p>
            <a:endParaRPr lang="en-US" dirty="0"/>
          </a:p>
          <a:p>
            <a:endParaRPr lang="en-US" dirty="0"/>
          </a:p>
          <a:p>
            <a:r>
              <a:rPr lang="en-US" sz="1650" dirty="0"/>
              <a:t>By the mid 80s, half of America was voting on a </a:t>
            </a:r>
            <a:r>
              <a:rPr lang="en-US" sz="1650" dirty="0" err="1"/>
              <a:t>Votomatic</a:t>
            </a:r>
            <a:r>
              <a:rPr lang="en-US" sz="1650" dirty="0"/>
              <a:t>.</a:t>
            </a:r>
          </a:p>
        </p:txBody>
      </p:sp>
    </p:spTree>
    <p:extLst>
      <p:ext uri="{BB962C8B-B14F-4D97-AF65-F5344CB8AC3E}">
        <p14:creationId xmlns:p14="http://schemas.microsoft.com/office/powerpoint/2010/main" val="3516455259"/>
      </p:ext>
    </p:extLst>
  </p:cSld>
  <p:clrMapOvr>
    <a:masterClrMapping/>
  </p:clrMapOvr>
  <p:transition spd="slow">
    <p:randomBar dir="vert"/>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32FD491-28F3-42E7-AEBF-A9E3C462C92A}"/>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51294" y="5529511"/>
            <a:ext cx="342900" cy="342900"/>
            <a:chOff x="11361456" y="6195813"/>
            <a:chExt cx="548640" cy="548640"/>
          </a:xfrm>
        </p:grpSpPr>
        <p:sp>
          <p:nvSpPr>
            <p:cNvPr id="10" name="Oval 9">
              <a:extLst>
                <a:ext uri="{FF2B5EF4-FFF2-40B4-BE49-F238E27FC236}">
                  <a16:creationId xmlns:a16="http://schemas.microsoft.com/office/drawing/2014/main" id="{AD016B6E-F283-4CFB-9099-05C8DA6AB3FB}"/>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a:extLst>
                <a:ext uri="{FF2B5EF4-FFF2-40B4-BE49-F238E27FC236}">
                  <a16:creationId xmlns:a16="http://schemas.microsoft.com/office/drawing/2014/main" id="{72D0360E-345F-4790-B0A0-03ADC36B5E45}"/>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useBgFill="1">
        <p:nvSpPr>
          <p:cNvPr id="13" name="Rectangle 12">
            <a:extLst>
              <a:ext uri="{FF2B5EF4-FFF2-40B4-BE49-F238E27FC236}">
                <a16:creationId xmlns:a16="http://schemas.microsoft.com/office/drawing/2014/main" id="{9D2AEDCB-3859-4EAD-AA65-4BDD2802A79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latin typeface="Rockwell" panose="02060603020205020403"/>
            </a:endParaRPr>
          </a:p>
        </p:txBody>
      </p:sp>
      <p:sp>
        <p:nvSpPr>
          <p:cNvPr id="15" name="Rectangle 14">
            <a:extLst>
              <a:ext uri="{FF2B5EF4-FFF2-40B4-BE49-F238E27FC236}">
                <a16:creationId xmlns:a16="http://schemas.microsoft.com/office/drawing/2014/main" id="{0B2AA709-28A2-4289-A11E-FD3AA53F0BF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1078992" cy="5143500"/>
          </a:xfrm>
          <a:prstGeom prst="rect">
            <a:avLst/>
          </a:prstGeom>
          <a:solidFill>
            <a:schemeClr val="accent1"/>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defTabSz="342900"/>
            <a:endParaRPr lang="en-US" sz="1350">
              <a:solidFill>
                <a:srgbClr val="9B2D1F"/>
              </a:solidFill>
              <a:latin typeface="Rockwell" panose="02060603020205020403"/>
            </a:endParaRPr>
          </a:p>
        </p:txBody>
      </p:sp>
      <p:sp>
        <p:nvSpPr>
          <p:cNvPr id="17" name="Rectangle 16">
            <a:extLst>
              <a:ext uri="{FF2B5EF4-FFF2-40B4-BE49-F238E27FC236}">
                <a16:creationId xmlns:a16="http://schemas.microsoft.com/office/drawing/2014/main" id="{1608D5D4-689C-423B-9974-4733A30A481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78992" y="857250"/>
            <a:ext cx="3490332" cy="51435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srgbClr val="D34817"/>
              </a:solidFill>
              <a:latin typeface="Rockwell" panose="02060603020205020403"/>
            </a:endParaRPr>
          </a:p>
        </p:txBody>
      </p:sp>
      <p:sp>
        <p:nvSpPr>
          <p:cNvPr id="2" name="Title 1">
            <a:extLst>
              <a:ext uri="{FF2B5EF4-FFF2-40B4-BE49-F238E27FC236}">
                <a16:creationId xmlns:a16="http://schemas.microsoft.com/office/drawing/2014/main" id="{A7134E55-326A-4550-9F4F-D0AB123E3E65}"/>
              </a:ext>
            </a:extLst>
          </p:cNvPr>
          <p:cNvSpPr>
            <a:spLocks noGrp="1"/>
          </p:cNvSpPr>
          <p:nvPr>
            <p:ph type="title"/>
          </p:nvPr>
        </p:nvSpPr>
        <p:spPr>
          <a:xfrm>
            <a:off x="1176765" y="1652778"/>
            <a:ext cx="3006616" cy="3552444"/>
          </a:xfrm>
        </p:spPr>
        <p:txBody>
          <a:bodyPr vert="horz" lIns="68580" tIns="34290" rIns="68580" bIns="34290" rtlCol="0" anchor="ctr">
            <a:normAutofit/>
          </a:bodyPr>
          <a:lstStyle/>
          <a:p>
            <a:r>
              <a:rPr lang="en-US" sz="2700" dirty="0">
                <a:solidFill>
                  <a:schemeClr val="bg1"/>
                </a:solidFill>
              </a:rPr>
              <a:t>The unintentionally iconic judge Rosenberg…</a:t>
            </a:r>
            <a:br>
              <a:rPr lang="en-US" sz="2700" dirty="0">
                <a:solidFill>
                  <a:schemeClr val="bg1"/>
                </a:solidFill>
              </a:rPr>
            </a:br>
            <a:r>
              <a:rPr lang="en-US" sz="2700" dirty="0">
                <a:solidFill>
                  <a:schemeClr val="bg1"/>
                </a:solidFill>
              </a:rPr>
              <a:t/>
            </a:r>
            <a:br>
              <a:rPr lang="en-US" sz="2700" dirty="0">
                <a:solidFill>
                  <a:schemeClr val="bg1"/>
                </a:solidFill>
              </a:rPr>
            </a:br>
            <a:r>
              <a:rPr lang="en-US" sz="1800" dirty="0">
                <a:solidFill>
                  <a:schemeClr val="bg1"/>
                </a:solidFill>
              </a:rPr>
              <a:t>BUSH/Gore race, 2000</a:t>
            </a:r>
            <a:r>
              <a:rPr lang="en-US" sz="2700" dirty="0">
                <a:solidFill>
                  <a:schemeClr val="bg1"/>
                </a:solidFill>
              </a:rPr>
              <a:t/>
            </a:r>
            <a:br>
              <a:rPr lang="en-US" sz="2700" dirty="0">
                <a:solidFill>
                  <a:schemeClr val="bg1"/>
                </a:solidFill>
              </a:rPr>
            </a:br>
            <a:r>
              <a:rPr lang="en-US" sz="2700" dirty="0">
                <a:solidFill>
                  <a:schemeClr val="bg1"/>
                </a:solidFill>
              </a:rPr>
              <a:t/>
            </a:r>
            <a:br>
              <a:rPr lang="en-US" sz="2700" dirty="0">
                <a:solidFill>
                  <a:schemeClr val="bg1"/>
                </a:solidFill>
              </a:rPr>
            </a:br>
            <a:r>
              <a:rPr lang="en-US" sz="2700" dirty="0">
                <a:solidFill>
                  <a:schemeClr val="bg1"/>
                </a:solidFill>
              </a:rPr>
              <a:t/>
            </a:r>
            <a:br>
              <a:rPr lang="en-US" sz="2700" dirty="0">
                <a:solidFill>
                  <a:schemeClr val="bg1"/>
                </a:solidFill>
              </a:rPr>
            </a:br>
            <a:r>
              <a:rPr lang="en-US" sz="2700" dirty="0">
                <a:solidFill>
                  <a:schemeClr val="bg1"/>
                </a:solidFill>
              </a:rPr>
              <a:t>*</a:t>
            </a:r>
            <a:r>
              <a:rPr lang="en-US" sz="1800" dirty="0">
                <a:solidFill>
                  <a:schemeClr val="bg1"/>
                </a:solidFill>
              </a:rPr>
              <a:t>that magnifying glass is now in the Smithsonian.</a:t>
            </a:r>
            <a:endParaRPr lang="en-US" sz="2700" dirty="0">
              <a:solidFill>
                <a:schemeClr val="bg1"/>
              </a:solidFill>
            </a:endParaRPr>
          </a:p>
        </p:txBody>
      </p:sp>
      <p:sp>
        <p:nvSpPr>
          <p:cNvPr id="4" name="Text Placeholder 3">
            <a:extLst>
              <a:ext uri="{FF2B5EF4-FFF2-40B4-BE49-F238E27FC236}">
                <a16:creationId xmlns:a16="http://schemas.microsoft.com/office/drawing/2014/main" id="{BD153AF3-CB28-4E86-A7CA-78C08E3BAF75}"/>
              </a:ext>
            </a:extLst>
          </p:cNvPr>
          <p:cNvSpPr>
            <a:spLocks noGrp="1"/>
          </p:cNvSpPr>
          <p:nvPr>
            <p:ph type="body" sz="half" idx="2"/>
          </p:nvPr>
        </p:nvSpPr>
        <p:spPr>
          <a:xfrm>
            <a:off x="4911213" y="1652778"/>
            <a:ext cx="3819833" cy="3552444"/>
          </a:xfrm>
        </p:spPr>
        <p:txBody>
          <a:bodyPr vert="horz" lIns="68580" tIns="34290" rIns="68580" bIns="34290" rtlCol="0" anchor="ctr">
            <a:normAutofit/>
          </a:bodyPr>
          <a:lstStyle/>
          <a:p>
            <a:pPr indent="-137160">
              <a:lnSpc>
                <a:spcPct val="90000"/>
              </a:lnSpc>
              <a:buFont typeface="Wingdings" pitchFamily="2" charset="2"/>
              <a:buChar char="§"/>
            </a:pPr>
            <a:endParaRPr lang="en-US" sz="1350" dirty="0">
              <a:solidFill>
                <a:schemeClr val="tx1"/>
              </a:solidFill>
            </a:endParaRPr>
          </a:p>
        </p:txBody>
      </p:sp>
      <p:sp>
        <p:nvSpPr>
          <p:cNvPr id="19" name="Oval 18">
            <a:extLst>
              <a:ext uri="{FF2B5EF4-FFF2-40B4-BE49-F238E27FC236}">
                <a16:creationId xmlns:a16="http://schemas.microsoft.com/office/drawing/2014/main" id="{4A8673E8-250A-46DB-9A53-00144B5ABB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73189" y="5551406"/>
            <a:ext cx="299110" cy="299111"/>
          </a:xfrm>
          <a:prstGeom prst="ellipse">
            <a:avLst/>
          </a:prstGeom>
          <a:noFill/>
          <a:ln w="12700" cap="flat" cmpd="sng" algn="ctr">
            <a:solidFill>
              <a:schemeClr val="tx2"/>
            </a:solidFill>
            <a:prstDash val="solid"/>
          </a:ln>
          <a:effectLst/>
        </p:spPr>
        <p:txBody>
          <a:bodyPr rtlCol="0" anchor="ctr"/>
          <a:lstStyle/>
          <a:p>
            <a:pPr algn="ctr" defTabSz="685800">
              <a:defRPr/>
            </a:pPr>
            <a:endParaRPr lang="en-US" sz="1350" kern="0" dirty="0">
              <a:solidFill>
                <a:prstClr val="white"/>
              </a:solidFill>
              <a:latin typeface="Calibri"/>
            </a:endParaRPr>
          </a:p>
        </p:txBody>
      </p:sp>
      <p:pic>
        <p:nvPicPr>
          <p:cNvPr id="6" name="Picture 5">
            <a:extLst>
              <a:ext uri="{FF2B5EF4-FFF2-40B4-BE49-F238E27FC236}">
                <a16:creationId xmlns:a16="http://schemas.microsoft.com/office/drawing/2014/main" id="{6E184724-3D08-4CF4-AD07-353E2737D0FD}"/>
              </a:ext>
            </a:extLst>
          </p:cNvPr>
          <p:cNvPicPr>
            <a:picLocks noChangeAspect="1"/>
          </p:cNvPicPr>
          <p:nvPr/>
        </p:nvPicPr>
        <p:blipFill>
          <a:blip r:embed="rId5"/>
          <a:stretch>
            <a:fillRect/>
          </a:stretch>
        </p:blipFill>
        <p:spPr>
          <a:xfrm>
            <a:off x="4813441" y="985589"/>
            <a:ext cx="4080752" cy="4886822"/>
          </a:xfrm>
          <a:prstGeom prst="rect">
            <a:avLst/>
          </a:prstGeom>
        </p:spPr>
      </p:pic>
    </p:spTree>
    <p:extLst>
      <p:ext uri="{BB962C8B-B14F-4D97-AF65-F5344CB8AC3E}">
        <p14:creationId xmlns:p14="http://schemas.microsoft.com/office/powerpoint/2010/main" val="1170286082"/>
      </p:ext>
    </p:extLst>
  </p:cSld>
  <p:clrMapOvr>
    <a:masterClrMapping/>
  </p:clrMapOvr>
</p:sld>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TM04033917[[fn=Berlin]]</Template>
  <TotalTime>58132</TotalTime>
  <Words>5109</Words>
  <Application>Microsoft Office PowerPoint</Application>
  <PresentationFormat>On-screen Show (4:3)</PresentationFormat>
  <Paragraphs>565</Paragraphs>
  <Slides>125</Slides>
  <Notes>40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125</vt:i4>
      </vt:variant>
    </vt:vector>
  </HeadingPairs>
  <TitlesOfParts>
    <vt:vector size="139" baseType="lpstr">
      <vt:lpstr>Arial</vt:lpstr>
      <vt:lpstr>Calibri</vt:lpstr>
      <vt:lpstr>Calibri Light</vt:lpstr>
      <vt:lpstr>Courier New</vt:lpstr>
      <vt:lpstr>Impact</vt:lpstr>
      <vt:lpstr>Rockwell</vt:lpstr>
      <vt:lpstr>Rockwell Condensed</vt:lpstr>
      <vt:lpstr>Rockwell Extra Bold</vt:lpstr>
      <vt:lpstr>Trebuchet MS</vt:lpstr>
      <vt:lpstr>Wingdings</vt:lpstr>
      <vt:lpstr>Berlin</vt:lpstr>
      <vt:lpstr>Retrospect</vt:lpstr>
      <vt:lpstr>Office Theme</vt:lpstr>
      <vt:lpstr>Wood Type</vt:lpstr>
      <vt:lpstr>Elections:  Where Have We Come From?</vt:lpstr>
      <vt:lpstr>Kahoot!</vt:lpstr>
      <vt:lpstr>Elections:  Where Have We Come From?</vt:lpstr>
      <vt:lpstr>Quick word about the Center…</vt:lpstr>
      <vt:lpstr>Ackerman Center for  Democratic Citizenship</vt:lpstr>
      <vt:lpstr>PowerPoint Presentation</vt:lpstr>
      <vt:lpstr>Welcome….</vt:lpstr>
      <vt:lpstr>PowerPoint Presentation</vt:lpstr>
      <vt:lpstr>But first…a little humor!</vt:lpstr>
      <vt:lpstr>Why this topic?</vt:lpstr>
      <vt:lpstr>What DO we know about elections/voting?</vt:lpstr>
      <vt:lpstr>Outline of our session…</vt:lpstr>
      <vt:lpstr>First election in the Colonies?</vt:lpstr>
      <vt:lpstr>Elections: 1619-1776</vt:lpstr>
      <vt:lpstr>Elections: 1619-1776</vt:lpstr>
      <vt:lpstr>Elections: 1619-1776</vt:lpstr>
      <vt:lpstr>Elections: 1619-1776</vt:lpstr>
      <vt:lpstr>Elections: 1619-1776</vt:lpstr>
      <vt:lpstr>Elections: 1619-1776</vt:lpstr>
      <vt:lpstr>Elections: 1619-1776</vt:lpstr>
      <vt:lpstr>Elections: 1619-1776</vt:lpstr>
      <vt:lpstr>Elections: 1619-1776</vt:lpstr>
      <vt:lpstr>Elections: 1619-1776</vt:lpstr>
      <vt:lpstr>Elections: 1619-1776</vt:lpstr>
      <vt:lpstr>PowerPoint Presentation</vt:lpstr>
      <vt:lpstr>Elections: 1619-1776</vt:lpstr>
      <vt:lpstr>US Constitution &amp; Elections</vt:lpstr>
      <vt:lpstr>US Constitution &amp; Elections</vt:lpstr>
      <vt:lpstr>US Constitution &amp; Elections</vt:lpstr>
      <vt:lpstr>US Constitution &amp; Elections</vt:lpstr>
      <vt:lpstr>US Constitution &amp; Elections</vt:lpstr>
      <vt:lpstr>US Constitution &amp; Elections</vt:lpstr>
      <vt:lpstr>US Constitution &amp; Elections</vt:lpstr>
      <vt:lpstr>IN Constitution &amp; Elections</vt:lpstr>
      <vt:lpstr>IN Limits on Suffrage: Property</vt:lpstr>
      <vt:lpstr>IN Limits on Suffrage: Citizenship</vt:lpstr>
      <vt:lpstr>IN Limits on Suffrage: Race</vt:lpstr>
      <vt:lpstr>IN Limits on Suffrage: Sex</vt:lpstr>
      <vt:lpstr>IN Limits on Suffrage: Criminals</vt:lpstr>
      <vt:lpstr>IN Limits on Suffrage: Literacy</vt:lpstr>
      <vt:lpstr>IN Limits on Suffrage: Residency</vt:lpstr>
      <vt:lpstr>Electoral College</vt:lpstr>
      <vt:lpstr>Electoral College</vt:lpstr>
      <vt:lpstr>Electoral College</vt:lpstr>
      <vt:lpstr>Electoral College</vt:lpstr>
      <vt:lpstr>Electoral College: History</vt:lpstr>
      <vt:lpstr>Electoral College: History</vt:lpstr>
      <vt:lpstr>Electoral College: History</vt:lpstr>
      <vt:lpstr>Electoral College: History</vt:lpstr>
      <vt:lpstr>Electoral College: History</vt:lpstr>
      <vt:lpstr>Electoral College: History</vt:lpstr>
      <vt:lpstr>Electoral College: Founders View</vt:lpstr>
      <vt:lpstr>Electoral College: Electors</vt:lpstr>
      <vt:lpstr>Electoral College: Restrictions       on Electors</vt:lpstr>
      <vt:lpstr>Electoral College: Restrictions       on Electors</vt:lpstr>
      <vt:lpstr>Electoral College: Restrictions       on Electors</vt:lpstr>
      <vt:lpstr>Electoral College: Mechanics</vt:lpstr>
      <vt:lpstr>PowerPoint Presentation</vt:lpstr>
      <vt:lpstr>Electoral College: Arguments For</vt:lpstr>
      <vt:lpstr>Electoral College: Arguments       Against</vt:lpstr>
      <vt:lpstr>Unequal Weighting of Votes</vt:lpstr>
      <vt:lpstr>Unequal Weighting of Votes</vt:lpstr>
      <vt:lpstr>Unequal Weighting of Votes</vt:lpstr>
      <vt:lpstr>So where do we go….?</vt:lpstr>
      <vt:lpstr>Julie Roush: Tippecanoe County Clerk</vt:lpstr>
      <vt:lpstr>From the atlantic to the wabash:</vt:lpstr>
      <vt:lpstr>PowerPoint Presentation</vt:lpstr>
      <vt:lpstr>First council at Jamestown (1607)</vt:lpstr>
      <vt:lpstr>Northwest ordinance (1787)</vt:lpstr>
      <vt:lpstr>The northwest territory consisted of ohio, Indiana, Illinois, Wisconsin, Michigan, and parts of Minnesota…</vt:lpstr>
      <vt:lpstr>Indiana territory</vt:lpstr>
      <vt:lpstr>The first U.s. Presidential Election (1789)…</vt:lpstr>
      <vt:lpstr>Jonathan jennings</vt:lpstr>
      <vt:lpstr>PowerPoint Presentation</vt:lpstr>
      <vt:lpstr>Indiana  1817</vt:lpstr>
      <vt:lpstr>Arduous travel</vt:lpstr>
      <vt:lpstr>Tippecanoe county</vt:lpstr>
      <vt:lpstr>1851 Indiana constitution</vt:lpstr>
      <vt:lpstr>Civil war era poll book</vt:lpstr>
      <vt:lpstr>15th amendment</vt:lpstr>
      <vt:lpstr>Vintage voter registration card 1913</vt:lpstr>
      <vt:lpstr>Womens suffrage movement is strong in indiana</vt:lpstr>
      <vt:lpstr>Womens suffrage movement is strong in indiana</vt:lpstr>
      <vt:lpstr>1924 President Coolidge signs Indian citizenship act</vt:lpstr>
      <vt:lpstr>Voting rights act, 1965</vt:lpstr>
      <vt:lpstr>24th amendment</vt:lpstr>
      <vt:lpstr>Indiana senator birch bayh</vt:lpstr>
      <vt:lpstr>“the County Election”  painting by George caleb bingham </vt:lpstr>
      <vt:lpstr>Paper ballots, the old stand by…</vt:lpstr>
      <vt:lpstr>Sample paper ballot from 1896</vt:lpstr>
      <vt:lpstr>Lever voting machine circa 1890</vt:lpstr>
      <vt:lpstr>Just Like Grandma had here in tippecanoe county, 1932-1982.</vt:lpstr>
      <vt:lpstr>PowerPoint Presentation</vt:lpstr>
      <vt:lpstr>Lever voting machines</vt:lpstr>
      <vt:lpstr>St. Joseph County, Indiana  1950’s</vt:lpstr>
      <vt:lpstr>Optical scanner machines debuted in the ‘60s</vt:lpstr>
      <vt:lpstr>“Democracy bin”</vt:lpstr>
      <vt:lpstr>The votomatic, 1964</vt:lpstr>
      <vt:lpstr>The unintentionally iconic judge Rosenberg…  BUSH/Gore race, 2000   *that magnifying glass is now in the Smithsonian.</vt:lpstr>
      <vt:lpstr>votomatics</vt:lpstr>
      <vt:lpstr>microvote</vt:lpstr>
      <vt:lpstr>Direct record electronic machines</vt:lpstr>
      <vt:lpstr>VOTING TECHNOLOGY</vt:lpstr>
      <vt:lpstr>VOTING TECHNOLOGY</vt:lpstr>
      <vt:lpstr>The Machinery of Democracy Website</vt:lpstr>
      <vt:lpstr>Sub shops, gym pools, garages, auto showrooms, laundromats…  exotic polling places across indiana</vt:lpstr>
      <vt:lpstr>Tippecanoe becomes pilot vote center county in 2006 </vt:lpstr>
      <vt:lpstr>Voting in  pay less supermarkets</vt:lpstr>
      <vt:lpstr>VOTE Center option extended to all of Indiana in 2011</vt:lpstr>
      <vt:lpstr>SERVING EVERYONE…</vt:lpstr>
      <vt:lpstr>Last day for early voting in Tippecanoe county, 2016</vt:lpstr>
      <vt:lpstr>Presidential election 2016</vt:lpstr>
      <vt:lpstr>Indiana leads in election security efforts by statute, the Bowen center at ball state university rigorously tests and certifies all voting equipment through the vstop program.</vt:lpstr>
      <vt:lpstr>India… 900,000,000 voters</vt:lpstr>
      <vt:lpstr>But, No voter left behind in india…</vt:lpstr>
      <vt:lpstr>Over one million words govern elections</vt:lpstr>
      <vt:lpstr>DR. David wolf</vt:lpstr>
      <vt:lpstr>Nationwide, one million pollworkers will work the 2020 general election.</vt:lpstr>
      <vt:lpstr>One million gatekeepers of democracy</vt:lpstr>
      <vt:lpstr>ELECTIONS 101</vt:lpstr>
      <vt:lpstr>PowerPoint Presentation</vt:lpstr>
      <vt:lpstr>PowerPoint Presentation</vt:lpstr>
      <vt:lpstr>Looking towards the future…   *listening  *researching  *budgeting  *planning</vt:lpstr>
      <vt:lpstr>Thank you</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Critical Media Literacy &amp; Fake News</dc:title>
  <dc:creator>Vanfossen, Phillip J</dc:creator>
  <cp:lastModifiedBy>Review</cp:lastModifiedBy>
  <cp:revision>174</cp:revision>
  <dcterms:created xsi:type="dcterms:W3CDTF">2018-08-23T16:06:48Z</dcterms:created>
  <dcterms:modified xsi:type="dcterms:W3CDTF">2020-01-13T21:01:00Z</dcterms:modified>
</cp:coreProperties>
</file>