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699" r:id="rId3"/>
    <p:sldMasterId id="2147483712" r:id="rId4"/>
  </p:sldMasterIdLst>
  <p:notesMasterIdLst>
    <p:notesMasterId r:id="rId68"/>
  </p:notesMasterIdLst>
  <p:sldIdLst>
    <p:sldId id="347" r:id="rId5"/>
    <p:sldId id="275" r:id="rId6"/>
    <p:sldId id="284" r:id="rId7"/>
    <p:sldId id="286" r:id="rId8"/>
    <p:sldId id="282" r:id="rId9"/>
    <p:sldId id="352" r:id="rId10"/>
    <p:sldId id="360" r:id="rId11"/>
    <p:sldId id="278" r:id="rId12"/>
    <p:sldId id="281" r:id="rId13"/>
    <p:sldId id="407" r:id="rId14"/>
    <p:sldId id="409" r:id="rId15"/>
    <p:sldId id="410" r:id="rId16"/>
    <p:sldId id="412" r:id="rId17"/>
    <p:sldId id="411" r:id="rId18"/>
    <p:sldId id="361" r:id="rId19"/>
    <p:sldId id="404"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5" r:id="rId63"/>
    <p:sldId id="355" r:id="rId64"/>
    <p:sldId id="357" r:id="rId65"/>
    <p:sldId id="406" r:id="rId66"/>
    <p:sldId id="35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1B7E3-27FC-4801-97AA-F66FF50AED6A}" type="datetimeFigureOut">
              <a:rPr lang="en-US" smtClean="0"/>
              <a:t>3/9/2020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C2E6C-7BF1-4079-850D-F2D266B473F1}" type="slidenum">
              <a:rPr lang="en-US" smtClean="0"/>
              <a:t>‹#›</a:t>
            </a:fld>
            <a:endParaRPr lang="en-US"/>
          </a:p>
        </p:txBody>
      </p:sp>
    </p:spTree>
    <p:extLst>
      <p:ext uri="{BB962C8B-B14F-4D97-AF65-F5344CB8AC3E}">
        <p14:creationId xmlns:p14="http://schemas.microsoft.com/office/powerpoint/2010/main" val="263662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C85B6-9434-47A9-9AEA-6D8257695E74}" type="slidenum">
              <a:rPr lang="en-US" smtClean="0"/>
              <a:t>10</a:t>
            </a:fld>
            <a:endParaRPr lang="en-US"/>
          </a:p>
        </p:txBody>
      </p:sp>
    </p:spTree>
    <p:extLst>
      <p:ext uri="{BB962C8B-B14F-4D97-AF65-F5344CB8AC3E}">
        <p14:creationId xmlns:p14="http://schemas.microsoft.com/office/powerpoint/2010/main" val="374665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C85B6-9434-47A9-9AEA-6D8257695E74}" type="slidenum">
              <a:rPr lang="en-US" smtClean="0"/>
              <a:t>14</a:t>
            </a:fld>
            <a:endParaRPr lang="en-US"/>
          </a:p>
        </p:txBody>
      </p:sp>
    </p:spTree>
    <p:extLst>
      <p:ext uri="{BB962C8B-B14F-4D97-AF65-F5344CB8AC3E}">
        <p14:creationId xmlns:p14="http://schemas.microsoft.com/office/powerpoint/2010/main" val="167496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C85B6-9434-47A9-9AEA-6D8257695E74}" type="slidenum">
              <a:rPr lang="en-US" smtClean="0"/>
              <a:t>59</a:t>
            </a:fld>
            <a:endParaRPr lang="en-US"/>
          </a:p>
        </p:txBody>
      </p:sp>
    </p:spTree>
    <p:extLst>
      <p:ext uri="{BB962C8B-B14F-4D97-AF65-F5344CB8AC3E}">
        <p14:creationId xmlns:p14="http://schemas.microsoft.com/office/powerpoint/2010/main" val="294164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C85B6-9434-47A9-9AEA-6D8257695E74}" type="slidenum">
              <a:rPr lang="en-US" smtClean="0"/>
              <a:t>63</a:t>
            </a:fld>
            <a:endParaRPr lang="en-US"/>
          </a:p>
        </p:txBody>
      </p:sp>
    </p:spTree>
    <p:extLst>
      <p:ext uri="{BB962C8B-B14F-4D97-AF65-F5344CB8AC3E}">
        <p14:creationId xmlns:p14="http://schemas.microsoft.com/office/powerpoint/2010/main" val="3162809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3/9/2020</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3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315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39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4820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3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84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3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70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3/9/2020</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237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130ED0-7288-45D3-B8D4-18A03DDB0BF8}" type="slidenum">
              <a:rPr lang="en-US" altLang="en-US"/>
              <a:pPr>
                <a:defRPr/>
              </a:pPr>
              <a:t>‹#›</a:t>
            </a:fld>
            <a:endParaRPr lang="en-US" altLang="en-US"/>
          </a:p>
        </p:txBody>
      </p:sp>
    </p:spTree>
    <p:extLst>
      <p:ext uri="{BB962C8B-B14F-4D97-AF65-F5344CB8AC3E}">
        <p14:creationId xmlns:p14="http://schemas.microsoft.com/office/powerpoint/2010/main" val="9350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84B73-15E4-4783-9DA8-3995F89A9388}" type="slidenum">
              <a:rPr lang="en-US" altLang="en-US"/>
              <a:pPr>
                <a:defRPr/>
              </a:pPr>
              <a:t>‹#›</a:t>
            </a:fld>
            <a:endParaRPr lang="en-US" altLang="en-US"/>
          </a:p>
        </p:txBody>
      </p:sp>
    </p:spTree>
    <p:extLst>
      <p:ext uri="{BB962C8B-B14F-4D97-AF65-F5344CB8AC3E}">
        <p14:creationId xmlns:p14="http://schemas.microsoft.com/office/powerpoint/2010/main" val="40746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255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2F2FE2-4433-4F28-B599-9213EF03AAEF}" type="slidenum">
              <a:rPr lang="en-US" altLang="en-US"/>
              <a:pPr>
                <a:defRPr/>
              </a:pPr>
              <a:t>‹#›</a:t>
            </a:fld>
            <a:endParaRPr lang="en-US" altLang="en-US"/>
          </a:p>
        </p:txBody>
      </p:sp>
    </p:spTree>
    <p:extLst>
      <p:ext uri="{BB962C8B-B14F-4D97-AF65-F5344CB8AC3E}">
        <p14:creationId xmlns:p14="http://schemas.microsoft.com/office/powerpoint/2010/main" val="92020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C2E7EE-162A-4294-849C-5E7F9C2CA37A}" type="slidenum">
              <a:rPr lang="en-US" altLang="en-US"/>
              <a:pPr>
                <a:defRPr/>
              </a:pPr>
              <a:t>‹#›</a:t>
            </a:fld>
            <a:endParaRPr lang="en-US" altLang="en-US"/>
          </a:p>
        </p:txBody>
      </p:sp>
    </p:spTree>
    <p:extLst>
      <p:ext uri="{BB962C8B-B14F-4D97-AF65-F5344CB8AC3E}">
        <p14:creationId xmlns:p14="http://schemas.microsoft.com/office/powerpoint/2010/main" val="4850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6CE884-8D2C-4CAB-A890-3C9280C17315}" type="slidenum">
              <a:rPr lang="en-US" altLang="en-US"/>
              <a:pPr>
                <a:defRPr/>
              </a:pPr>
              <a:t>‹#›</a:t>
            </a:fld>
            <a:endParaRPr lang="en-US" altLang="en-US"/>
          </a:p>
        </p:txBody>
      </p:sp>
    </p:spTree>
    <p:extLst>
      <p:ext uri="{BB962C8B-B14F-4D97-AF65-F5344CB8AC3E}">
        <p14:creationId xmlns:p14="http://schemas.microsoft.com/office/powerpoint/2010/main" val="111103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94EB27-1246-477F-AA5F-E1F5FCE3E06C}" type="slidenum">
              <a:rPr lang="en-US" altLang="en-US"/>
              <a:pPr>
                <a:defRPr/>
              </a:pPr>
              <a:t>‹#›</a:t>
            </a:fld>
            <a:endParaRPr lang="en-US" altLang="en-US"/>
          </a:p>
        </p:txBody>
      </p:sp>
    </p:spTree>
    <p:extLst>
      <p:ext uri="{BB962C8B-B14F-4D97-AF65-F5344CB8AC3E}">
        <p14:creationId xmlns:p14="http://schemas.microsoft.com/office/powerpoint/2010/main" val="130574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BECC3281-4661-4701-B2EC-02CB5C590BE3}" type="slidenum">
              <a:rPr lang="en-US" altLang="en-US"/>
              <a:pPr>
                <a:defRPr/>
              </a:pPr>
              <a:t>‹#›</a:t>
            </a:fld>
            <a:endParaRPr lang="en-US" altLang="en-US"/>
          </a:p>
        </p:txBody>
      </p:sp>
    </p:spTree>
    <p:extLst>
      <p:ext uri="{BB962C8B-B14F-4D97-AF65-F5344CB8AC3E}">
        <p14:creationId xmlns:p14="http://schemas.microsoft.com/office/powerpoint/2010/main" val="26787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255F2A93-A9A2-4C54-B718-EE552FA78285}" type="slidenum">
              <a:rPr lang="en-US" altLang="en-US"/>
              <a:pPr>
                <a:defRPr/>
              </a:pPr>
              <a:t>‹#›</a:t>
            </a:fld>
            <a:endParaRPr lang="en-US" altLang="en-US"/>
          </a:p>
        </p:txBody>
      </p:sp>
    </p:spTree>
    <p:extLst>
      <p:ext uri="{BB962C8B-B14F-4D97-AF65-F5344CB8AC3E}">
        <p14:creationId xmlns:p14="http://schemas.microsoft.com/office/powerpoint/2010/main" val="390202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4781EA1-C6F7-4A8E-92C2-1D346D37CA8F}" type="slidenum">
              <a:rPr lang="en-US" altLang="en-US"/>
              <a:pPr>
                <a:defRPr/>
              </a:pPr>
              <a:t>‹#›</a:t>
            </a:fld>
            <a:endParaRPr lang="en-US" altLang="en-US"/>
          </a:p>
        </p:txBody>
      </p:sp>
    </p:spTree>
    <p:extLst>
      <p:ext uri="{BB962C8B-B14F-4D97-AF65-F5344CB8AC3E}">
        <p14:creationId xmlns:p14="http://schemas.microsoft.com/office/powerpoint/2010/main" val="24410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310F9-CC43-4B8C-AD64-DED2C7352F21}" type="slidenum">
              <a:rPr lang="en-US" altLang="en-US"/>
              <a:pPr>
                <a:defRPr/>
              </a:pPr>
              <a:t>‹#›</a:t>
            </a:fld>
            <a:endParaRPr lang="en-US" altLang="en-US"/>
          </a:p>
        </p:txBody>
      </p:sp>
    </p:spTree>
    <p:extLst>
      <p:ext uri="{BB962C8B-B14F-4D97-AF65-F5344CB8AC3E}">
        <p14:creationId xmlns:p14="http://schemas.microsoft.com/office/powerpoint/2010/main" val="298106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258765-95B2-4673-B09F-4438FFBBC34B}" type="slidenum">
              <a:rPr lang="en-US" altLang="en-US"/>
              <a:pPr>
                <a:defRPr/>
              </a:pPr>
              <a:t>‹#›</a:t>
            </a:fld>
            <a:endParaRPr lang="en-US" altLang="en-US"/>
          </a:p>
        </p:txBody>
      </p:sp>
    </p:spTree>
    <p:extLst>
      <p:ext uri="{BB962C8B-B14F-4D97-AF65-F5344CB8AC3E}">
        <p14:creationId xmlns:p14="http://schemas.microsoft.com/office/powerpoint/2010/main" val="71701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EC949-E6E9-432F-AC91-8181B89C904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424607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3/9/2020</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18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EC949-E6E9-432F-AC91-8181B89C904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169735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6EC949-E6E9-432F-AC91-8181B89C904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419309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EC949-E6E9-432F-AC91-8181B89C904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3937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EC949-E6E9-432F-AC91-8181B89C904B}"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8366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EC949-E6E9-432F-AC91-8181B89C904B}"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23439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EC949-E6E9-432F-AC91-8181B89C904B}"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21642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EC949-E6E9-432F-AC91-8181B89C904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12301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EC949-E6E9-432F-AC91-8181B89C904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41910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EC949-E6E9-432F-AC91-8181B89C904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4247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EC949-E6E9-432F-AC91-8181B89C904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E8985-B5CC-45E5-BAED-04F55A8C9930}" type="slidenum">
              <a:rPr lang="en-US" smtClean="0"/>
              <a:t>‹#›</a:t>
            </a:fld>
            <a:endParaRPr lang="en-US"/>
          </a:p>
        </p:txBody>
      </p:sp>
    </p:spTree>
    <p:extLst>
      <p:ext uri="{BB962C8B-B14F-4D97-AF65-F5344CB8AC3E}">
        <p14:creationId xmlns:p14="http://schemas.microsoft.com/office/powerpoint/2010/main" val="90100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930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Slide-1 column">
    <p:spTree>
      <p:nvGrpSpPr>
        <p:cNvPr id="1" name=""/>
        <p:cNvGrpSpPr/>
        <p:nvPr/>
      </p:nvGrpSpPr>
      <p:grpSpPr>
        <a:xfrm>
          <a:off x="0" y="0"/>
          <a:ext cx="0" cy="0"/>
          <a:chOff x="0" y="0"/>
          <a:chExt cx="0" cy="0"/>
        </a:xfrm>
      </p:grpSpPr>
      <p:sp>
        <p:nvSpPr>
          <p:cNvPr id="9" name="Black Bar"/>
          <p:cNvSpPr/>
          <p:nvPr/>
        </p:nvSpPr>
        <p:spPr>
          <a:xfrm>
            <a:off x="0" y="4"/>
            <a:ext cx="9144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ampus Gold Bar"/>
          <p:cNvSpPr/>
          <p:nvPr/>
        </p:nvSpPr>
        <p:spPr>
          <a:xfrm>
            <a:off x="701148" y="0"/>
            <a:ext cx="70378" cy="98107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1139297" y="602985"/>
            <a:ext cx="6920443" cy="530490"/>
          </a:xfrm>
        </p:spPr>
        <p:txBody>
          <a:bodyPr lIns="0" tIns="0" rIns="0" bIns="0" anchor="t" anchorCtr="0">
            <a:noAutofit/>
          </a:bodyPr>
          <a:lstStyle>
            <a:lvl1pPr algn="l">
              <a:defRPr sz="3000" b="0" i="0" cap="none" baseline="0">
                <a:solidFill>
                  <a:schemeClr val="bg1"/>
                </a:solidFill>
                <a:latin typeface="Impact"/>
              </a:defRPr>
            </a:lvl1pPr>
          </a:lstStyle>
          <a:p>
            <a:r>
              <a:rPr lang="en-US" dirty="0"/>
              <a:t>Title Impact Regular 30 Point</a:t>
            </a:r>
          </a:p>
        </p:txBody>
      </p:sp>
      <p:sp>
        <p:nvSpPr>
          <p:cNvPr id="3" name="Subhead"/>
          <p:cNvSpPr>
            <a:spLocks noGrp="1"/>
          </p:cNvSpPr>
          <p:nvPr>
            <p:ph type="body" idx="1" hasCustomPrompt="1"/>
          </p:nvPr>
        </p:nvSpPr>
        <p:spPr>
          <a:xfrm>
            <a:off x="1135414" y="1632496"/>
            <a:ext cx="6924326" cy="421893"/>
          </a:xfrm>
        </p:spPr>
        <p:txBody>
          <a:bodyPr lIns="0" tIns="0" rIns="0" bIns="0" anchor="t" anchorCtr="0">
            <a:noAutofit/>
          </a:bodyPr>
          <a:lstStyle>
            <a:lvl1pPr marL="0" indent="0">
              <a:buNone/>
              <a:defRPr sz="2400" baseline="0">
                <a:solidFill>
                  <a:schemeClr val="accent2"/>
                </a:solidFill>
                <a:latin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Impact Regular 24 Point Digital Headline Gold</a:t>
            </a:r>
          </a:p>
        </p:txBody>
      </p:sp>
      <p:sp>
        <p:nvSpPr>
          <p:cNvPr id="7" name="Body Text"/>
          <p:cNvSpPr>
            <a:spLocks noGrp="1"/>
          </p:cNvSpPr>
          <p:nvPr>
            <p:ph type="body" sz="quarter" idx="13" hasCustomPrompt="1"/>
          </p:nvPr>
        </p:nvSpPr>
        <p:spPr>
          <a:xfrm>
            <a:off x="1139826" y="2217742"/>
            <a:ext cx="6919913"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latin typeface="Arial"/>
              </a:defRPr>
            </a:lvl1pPr>
          </a:lstStyle>
          <a:p>
            <a:pPr lvl="0"/>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p:txBody>
      </p:sp>
      <p:pic>
        <p:nvPicPr>
          <p:cNvPr id="131" name="Picture 1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95" y="5867403"/>
            <a:ext cx="1009057" cy="80777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182" y="5990380"/>
            <a:ext cx="2317076" cy="552478"/>
          </a:xfrm>
          <a:prstGeom prst="rect">
            <a:avLst/>
          </a:prstGeom>
        </p:spPr>
      </p:pic>
    </p:spTree>
    <p:extLst>
      <p:ext uri="{BB962C8B-B14F-4D97-AF65-F5344CB8AC3E}">
        <p14:creationId xmlns:p14="http://schemas.microsoft.com/office/powerpoint/2010/main" val="394815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60BA23-F3BB-46EE-A6EC-3CE683B1038A}"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209519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0BA23-F3BB-46EE-A6EC-3CE683B1038A}"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28368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0BA23-F3BB-46EE-A6EC-3CE683B1038A}"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22907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60BA23-F3BB-46EE-A6EC-3CE683B1038A}"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233373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60BA23-F3BB-46EE-A6EC-3CE683B1038A}"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39385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60BA23-F3BB-46EE-A6EC-3CE683B1038A}"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162886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0BA23-F3BB-46EE-A6EC-3CE683B1038A}"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9720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0BA23-F3BB-46EE-A6EC-3CE683B1038A}"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390836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0BA23-F3BB-46EE-A6EC-3CE683B1038A}"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25318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51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0BA23-F3BB-46EE-A6EC-3CE683B1038A}"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103432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0BA23-F3BB-46EE-A6EC-3CE683B1038A}"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7D58-EA5B-4E22-829A-1CECDB6313D5}" type="slidenum">
              <a:rPr lang="en-US" smtClean="0"/>
              <a:t>‹#›</a:t>
            </a:fld>
            <a:endParaRPr lang="en-US"/>
          </a:p>
        </p:txBody>
      </p:sp>
    </p:spTree>
    <p:extLst>
      <p:ext uri="{BB962C8B-B14F-4D97-AF65-F5344CB8AC3E}">
        <p14:creationId xmlns:p14="http://schemas.microsoft.com/office/powerpoint/2010/main" val="398940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78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7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66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43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3/9/2020</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750967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82CD6ED0-9B3C-4938-B66A-850A2856A6B0}"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420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EC949-E6E9-432F-AC91-8181B89C904B}" type="datetimeFigureOut">
              <a:rPr lang="en-US" smtClean="0"/>
              <a:t>3/9/2020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E8985-B5CC-45E5-BAED-04F55A8C9930}" type="slidenum">
              <a:rPr lang="en-US" smtClean="0"/>
              <a:t>‹#›</a:t>
            </a:fld>
            <a:endParaRPr lang="en-US"/>
          </a:p>
        </p:txBody>
      </p:sp>
    </p:spTree>
    <p:extLst>
      <p:ext uri="{BB962C8B-B14F-4D97-AF65-F5344CB8AC3E}">
        <p14:creationId xmlns:p14="http://schemas.microsoft.com/office/powerpoint/2010/main" val="34159844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3000">
              <a:schemeClr val="accent1">
                <a:tint val="44500"/>
                <a:satMod val="160000"/>
                <a:lumMod val="0"/>
                <a:lumOff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0BA23-F3BB-46EE-A6EC-3CE683B1038A}" type="datetimeFigureOut">
              <a:rPr lang="en-US" smtClean="0"/>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57D58-EA5B-4E22-829A-1CECDB6313D5}" type="slidenum">
              <a:rPr lang="en-US" smtClean="0"/>
              <a:t>‹#›</a:t>
            </a:fld>
            <a:endParaRPr lang="en-US"/>
          </a:p>
        </p:txBody>
      </p:sp>
    </p:spTree>
    <p:extLst>
      <p:ext uri="{BB962C8B-B14F-4D97-AF65-F5344CB8AC3E}">
        <p14:creationId xmlns:p14="http://schemas.microsoft.com/office/powerpoint/2010/main" val="13886287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onedlink.org/resources/collection/election-econom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4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6.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hyperlink" Target="https://www.econedlink.org/resources/collection/election-econom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James-F-Ackerman-Center-for-Democratic-Citizenship-Purdue-University-262937953739774/?_ga=2.147875831.1121362029.1583508831-1622450585.1560429190" TargetMode="External"/><Relationship Id="rId2" Type="http://schemas.openxmlformats.org/officeDocument/2006/relationships/hyperlink" Target="https://www.education.purdue.edu/ackerman-center/programs/professional-develop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18" y="2720646"/>
            <a:ext cx="6726581" cy="1373070"/>
          </a:xfrm>
        </p:spPr>
        <p:txBody>
          <a:bodyPr/>
          <a:lstStyle/>
          <a:p>
            <a:pPr algn="l"/>
            <a:r>
              <a:rPr lang="en-US" sz="4400" dirty="0"/>
              <a:t>Understanding the Election Machine</a:t>
            </a:r>
          </a:p>
        </p:txBody>
      </p:sp>
      <p:sp>
        <p:nvSpPr>
          <p:cNvPr id="3" name="Subtitle 2"/>
          <p:cNvSpPr>
            <a:spLocks noGrp="1"/>
          </p:cNvSpPr>
          <p:nvPr>
            <p:ph type="subTitle" idx="1"/>
          </p:nvPr>
        </p:nvSpPr>
        <p:spPr>
          <a:xfrm>
            <a:off x="1" y="4394040"/>
            <a:ext cx="8765176" cy="1915320"/>
          </a:xfrm>
        </p:spPr>
        <p:txBody>
          <a:bodyPr>
            <a:normAutofit/>
          </a:bodyPr>
          <a:lstStyle/>
          <a:p>
            <a:r>
              <a:rPr lang="en-US" dirty="0"/>
              <a:t>Professional Development Workshop sponsored by</a:t>
            </a:r>
          </a:p>
          <a:p>
            <a:r>
              <a:rPr lang="en-US" sz="2800" dirty="0"/>
              <a:t>James F. Ackerman Center for Democratic Citizenship</a:t>
            </a:r>
          </a:p>
          <a:p>
            <a:r>
              <a:rPr lang="en-US"/>
              <a:t>March 9, </a:t>
            </a:r>
            <a:r>
              <a:rPr lang="en-US" dirty="0"/>
              <a:t>2020</a:t>
            </a:r>
          </a:p>
          <a:p>
            <a:r>
              <a:rPr lang="en-US" sz="2200" dirty="0"/>
              <a:t>Purdue University</a:t>
            </a:r>
          </a:p>
        </p:txBody>
      </p:sp>
    </p:spTree>
    <p:extLst>
      <p:ext uri="{BB962C8B-B14F-4D97-AF65-F5344CB8AC3E}">
        <p14:creationId xmlns:p14="http://schemas.microsoft.com/office/powerpoint/2010/main" val="28942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8" y="753228"/>
            <a:ext cx="7084007" cy="1080938"/>
          </a:xfrm>
        </p:spPr>
        <p:txBody>
          <a:bodyPr>
            <a:normAutofit/>
          </a:bodyPr>
          <a:lstStyle/>
          <a:p>
            <a:r>
              <a:rPr lang="en-US" sz="3400" dirty="0"/>
              <a:t>Economics &amp; Presidential Elections</a:t>
            </a:r>
          </a:p>
        </p:txBody>
      </p:sp>
      <p:sp>
        <p:nvSpPr>
          <p:cNvPr id="3" name="Content Placeholder 2"/>
          <p:cNvSpPr>
            <a:spLocks noGrp="1"/>
          </p:cNvSpPr>
          <p:nvPr>
            <p:ph idx="1"/>
          </p:nvPr>
        </p:nvSpPr>
        <p:spPr>
          <a:xfrm>
            <a:off x="495300" y="2104844"/>
            <a:ext cx="8491946" cy="4372155"/>
          </a:xfrm>
        </p:spPr>
        <p:txBody>
          <a:bodyPr>
            <a:noAutofit/>
          </a:bodyPr>
          <a:lstStyle/>
          <a:p>
            <a:pPr marL="0" indent="0">
              <a:buSzPct val="100000"/>
              <a:buNone/>
            </a:pPr>
            <a:r>
              <a:rPr lang="en-US" b="1" dirty="0"/>
              <a:t>Who said: “The economy, stupid….?”</a:t>
            </a:r>
          </a:p>
          <a:p>
            <a:pPr marL="457200" lvl="1" indent="0">
              <a:buSzPct val="100000"/>
              <a:buNone/>
            </a:pPr>
            <a:r>
              <a:rPr lang="en-US" sz="2400" dirty="0"/>
              <a:t>Candidate Bill Clinton during the 1992 election….</a:t>
            </a:r>
          </a:p>
          <a:p>
            <a:pPr marL="0" indent="0">
              <a:buSzPct val="100000"/>
              <a:buNone/>
            </a:pPr>
            <a:r>
              <a:rPr lang="en-US" dirty="0" err="1"/>
              <a:t>EconEdLink’s</a:t>
            </a:r>
            <a:r>
              <a:rPr lang="en-US" dirty="0"/>
              <a:t> ‘Election Economics’ (</a:t>
            </a:r>
            <a:r>
              <a:rPr lang="en-US" dirty="0">
                <a:hlinkClick r:id="rId3"/>
              </a:rPr>
              <a:t>https://www.econedlink.org/resources/collection/election-economics/</a:t>
            </a:r>
            <a:r>
              <a:rPr lang="en-US" dirty="0"/>
              <a:t>).</a:t>
            </a:r>
          </a:p>
          <a:p>
            <a:pPr>
              <a:buSzPct val="100000"/>
            </a:pPr>
            <a:r>
              <a:rPr lang="en-US" b="1" dirty="0"/>
              <a:t>Activity: </a:t>
            </a:r>
            <a:r>
              <a:rPr lang="en-US" dirty="0"/>
              <a:t>Economic Misery and Presidential Elections</a:t>
            </a:r>
          </a:p>
          <a:p>
            <a:pPr lvl="1"/>
            <a:r>
              <a:rPr lang="en-US" sz="2400" dirty="0">
                <a:solidFill>
                  <a:srgbClr val="FFC000"/>
                </a:solidFill>
              </a:rPr>
              <a:t>Growth rate in real GDP per capita:  </a:t>
            </a:r>
            <a:r>
              <a:rPr lang="en-US" sz="2400" dirty="0"/>
              <a:t>%∆ in real GDP per person.</a:t>
            </a:r>
          </a:p>
          <a:p>
            <a:pPr lvl="1"/>
            <a:r>
              <a:rPr lang="en-US" sz="2400" dirty="0">
                <a:solidFill>
                  <a:srgbClr val="FFC000"/>
                </a:solidFill>
              </a:rPr>
              <a:t>‘Misery Index’:  </a:t>
            </a:r>
            <a:r>
              <a:rPr lang="en-US" sz="2400" dirty="0"/>
              <a:t>unemployment rate (U3) + the inflation (CPI-U) rate.</a:t>
            </a:r>
          </a:p>
          <a:p>
            <a:pPr lvl="2"/>
            <a:r>
              <a:rPr lang="en-US" sz="2400" dirty="0"/>
              <a:t>What predictive rules can you hypothesize?</a:t>
            </a:r>
          </a:p>
        </p:txBody>
      </p:sp>
    </p:spTree>
    <p:extLst>
      <p:ext uri="{BB962C8B-B14F-4D97-AF65-F5344CB8AC3E}">
        <p14:creationId xmlns:p14="http://schemas.microsoft.com/office/powerpoint/2010/main" val="17334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6" y="671145"/>
            <a:ext cx="7800703" cy="1080938"/>
          </a:xfrm>
        </p:spPr>
        <p:txBody>
          <a:bodyPr>
            <a:normAutofit fontScale="90000"/>
          </a:bodyPr>
          <a:lstStyle/>
          <a:p>
            <a:br>
              <a:rPr lang="en-US" sz="3600" dirty="0"/>
            </a:br>
            <a:r>
              <a:rPr lang="en-US" sz="3600" dirty="0"/>
              <a:t>Economic Rules in Presidential Elections</a:t>
            </a:r>
            <a:br>
              <a:rPr lang="en-US" dirty="0"/>
            </a:br>
            <a:endParaRPr lang="en-US" dirty="0"/>
          </a:p>
        </p:txBody>
      </p:sp>
      <p:sp>
        <p:nvSpPr>
          <p:cNvPr id="3" name="Content Placeholder 2"/>
          <p:cNvSpPr>
            <a:spLocks noGrp="1"/>
          </p:cNvSpPr>
          <p:nvPr>
            <p:ph sz="half" idx="1"/>
          </p:nvPr>
        </p:nvSpPr>
        <p:spPr>
          <a:xfrm>
            <a:off x="533400" y="2336873"/>
            <a:ext cx="7333129" cy="3599316"/>
          </a:xfrm>
        </p:spPr>
        <p:txBody>
          <a:bodyPr>
            <a:normAutofit fontScale="85000" lnSpcReduction="20000"/>
          </a:bodyPr>
          <a:lstStyle/>
          <a:p>
            <a:pPr marL="0" indent="0">
              <a:buNone/>
            </a:pPr>
            <a:r>
              <a:rPr lang="en-US" b="1" dirty="0">
                <a:solidFill>
                  <a:srgbClr val="FFC000"/>
                </a:solidFill>
              </a:rPr>
              <a:t>A real GDP per capita growth rule:</a:t>
            </a:r>
          </a:p>
          <a:p>
            <a:pPr marL="0" indent="0">
              <a:buNone/>
            </a:pPr>
            <a:r>
              <a:rPr lang="en-US" b="1" dirty="0"/>
              <a:t> </a:t>
            </a:r>
            <a:endParaRPr lang="en-US" dirty="0"/>
          </a:p>
          <a:p>
            <a:pPr marL="0" indent="0">
              <a:buNone/>
            </a:pPr>
            <a:r>
              <a:rPr lang="en-US" dirty="0"/>
              <a:t>The incumbent party usually wins if…</a:t>
            </a:r>
          </a:p>
          <a:p>
            <a:pPr marL="0" indent="0">
              <a:buNone/>
            </a:pPr>
            <a:r>
              <a:rPr lang="en-US" dirty="0"/>
              <a:t>The growth rate of real GDP per capita accelerates (is a higher %) in the election year.</a:t>
            </a:r>
          </a:p>
          <a:p>
            <a:pPr marL="0" indent="0">
              <a:buNone/>
            </a:pPr>
            <a:r>
              <a:rPr lang="en-US" dirty="0"/>
              <a:t> </a:t>
            </a:r>
          </a:p>
          <a:p>
            <a:pPr marL="0" indent="0">
              <a:buNone/>
            </a:pPr>
            <a:r>
              <a:rPr lang="en-US" b="1" dirty="0">
                <a:solidFill>
                  <a:srgbClr val="FFC000"/>
                </a:solidFill>
              </a:rPr>
              <a:t>A Misery Index rule:</a:t>
            </a:r>
            <a:endParaRPr lang="en-US" dirty="0">
              <a:solidFill>
                <a:srgbClr val="FFC000"/>
              </a:solidFill>
            </a:endParaRPr>
          </a:p>
          <a:p>
            <a:pPr marL="0" indent="0">
              <a:buNone/>
            </a:pPr>
            <a:r>
              <a:rPr lang="en-US" b="1" dirty="0"/>
              <a:t> </a:t>
            </a:r>
            <a:endParaRPr lang="en-US" dirty="0"/>
          </a:p>
          <a:p>
            <a:pPr marL="0" indent="0">
              <a:buNone/>
            </a:pPr>
            <a:r>
              <a:rPr lang="en-US" dirty="0"/>
              <a:t>The incumbent usually wins if:</a:t>
            </a:r>
          </a:p>
          <a:p>
            <a:pPr marL="0" indent="0">
              <a:buNone/>
            </a:pPr>
            <a:r>
              <a:rPr lang="en-US" dirty="0"/>
              <a:t>The Misery Index has decreased (or not </a:t>
            </a:r>
            <a:r>
              <a:rPr lang="en-US" u="sng" dirty="0"/>
              <a:t>increased</a:t>
            </a:r>
            <a:r>
              <a:rPr lang="en-US" dirty="0"/>
              <a:t>) from the year prior to the election.</a:t>
            </a:r>
          </a:p>
        </p:txBody>
      </p:sp>
      <p:sp>
        <p:nvSpPr>
          <p:cNvPr id="6" name="TextBox 5"/>
          <p:cNvSpPr txBox="1"/>
          <p:nvPr/>
        </p:nvSpPr>
        <p:spPr>
          <a:xfrm>
            <a:off x="-735980" y="138275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9711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685800"/>
            <a:ext cx="453801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19" y="888521"/>
            <a:ext cx="4462045" cy="524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6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685800"/>
            <a:ext cx="453801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19" y="888521"/>
            <a:ext cx="4462045" cy="524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83234" y="6268267"/>
            <a:ext cx="793807" cy="369332"/>
          </a:xfrm>
          <a:prstGeom prst="rect">
            <a:avLst/>
          </a:prstGeom>
          <a:noFill/>
        </p:spPr>
        <p:txBody>
          <a:bodyPr wrap="none" rtlCol="0">
            <a:spAutoFit/>
          </a:bodyPr>
          <a:lstStyle/>
          <a:p>
            <a:r>
              <a:rPr lang="en-US" dirty="0">
                <a:solidFill>
                  <a:srgbClr val="FFC000"/>
                </a:solidFill>
              </a:rPr>
              <a:t>11/14</a:t>
            </a:r>
          </a:p>
        </p:txBody>
      </p:sp>
      <p:sp>
        <p:nvSpPr>
          <p:cNvPr id="6" name="TextBox 5"/>
          <p:cNvSpPr txBox="1"/>
          <p:nvPr/>
        </p:nvSpPr>
        <p:spPr>
          <a:xfrm>
            <a:off x="7639048" y="6268267"/>
            <a:ext cx="793807" cy="369332"/>
          </a:xfrm>
          <a:prstGeom prst="rect">
            <a:avLst/>
          </a:prstGeom>
          <a:noFill/>
        </p:spPr>
        <p:txBody>
          <a:bodyPr wrap="none" rtlCol="0">
            <a:spAutoFit/>
          </a:bodyPr>
          <a:lstStyle/>
          <a:p>
            <a:r>
              <a:rPr lang="en-US" dirty="0">
                <a:solidFill>
                  <a:srgbClr val="FFC000"/>
                </a:solidFill>
              </a:rPr>
              <a:t>12/14</a:t>
            </a:r>
          </a:p>
        </p:txBody>
      </p:sp>
      <p:cxnSp>
        <p:nvCxnSpPr>
          <p:cNvPr id="5" name="Straight Arrow Connector 4"/>
          <p:cNvCxnSpPr/>
          <p:nvPr/>
        </p:nvCxnSpPr>
        <p:spPr>
          <a:xfrm flipV="1">
            <a:off x="6845241" y="6021977"/>
            <a:ext cx="231800" cy="2462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639048" y="6077476"/>
            <a:ext cx="396903" cy="2462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0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Economic Misery and Presidential Elections</a:t>
            </a:r>
          </a:p>
        </p:txBody>
      </p:sp>
      <p:sp>
        <p:nvSpPr>
          <p:cNvPr id="3" name="Content Placeholder 2"/>
          <p:cNvSpPr>
            <a:spLocks noGrp="1"/>
          </p:cNvSpPr>
          <p:nvPr>
            <p:ph idx="1"/>
          </p:nvPr>
        </p:nvSpPr>
        <p:spPr>
          <a:xfrm>
            <a:off x="305519" y="2049107"/>
            <a:ext cx="8229600" cy="1143000"/>
          </a:xfrm>
        </p:spPr>
        <p:txBody>
          <a:bodyPr>
            <a:noAutofit/>
          </a:bodyPr>
          <a:lstStyle/>
          <a:p>
            <a:pPr marL="0" indent="0">
              <a:buNone/>
            </a:pPr>
            <a:r>
              <a:rPr lang="en-US" sz="2800" dirty="0"/>
              <a:t>2020 Election: </a:t>
            </a:r>
            <a:r>
              <a:rPr lang="en-US" dirty="0"/>
              <a:t>Predictions???</a:t>
            </a:r>
          </a:p>
          <a:p>
            <a:endParaRPr lang="en-US" dirty="0"/>
          </a:p>
        </p:txBody>
      </p:sp>
      <p:graphicFrame>
        <p:nvGraphicFramePr>
          <p:cNvPr id="4" name="Table 3"/>
          <p:cNvGraphicFramePr>
            <a:graphicFrameLocks noGrp="1"/>
          </p:cNvGraphicFramePr>
          <p:nvPr>
            <p:extLst/>
          </p:nvPr>
        </p:nvGraphicFramePr>
        <p:xfrm>
          <a:off x="533400" y="2514600"/>
          <a:ext cx="8229600" cy="3505200"/>
        </p:xfrm>
        <a:graphic>
          <a:graphicData uri="http://schemas.openxmlformats.org/drawingml/2006/table">
            <a:tbl>
              <a:tblPr firstRow="1" bandRow="1">
                <a:tableStyleId>{5C22544A-7EE6-4342-B048-85BDC9FD1C3A}</a:tableStyleId>
              </a:tblPr>
              <a:tblGrid>
                <a:gridCol w="914403">
                  <a:extLst>
                    <a:ext uri="{9D8B030D-6E8A-4147-A177-3AD203B41FA5}">
                      <a16:colId xmlns:a16="http://schemas.microsoft.com/office/drawing/2014/main" val="20000"/>
                    </a:ext>
                  </a:extLst>
                </a:gridCol>
                <a:gridCol w="914397">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838203">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1142997">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579120">
                <a:tc>
                  <a:txBody>
                    <a:bodyPr/>
                    <a:lstStyle/>
                    <a:p>
                      <a:endParaRPr lang="en-US" dirty="0"/>
                    </a:p>
                  </a:txBody>
                  <a:tcPr/>
                </a:tc>
                <a:tc>
                  <a:txBody>
                    <a:bodyPr/>
                    <a:lstStyle/>
                    <a:p>
                      <a:r>
                        <a:rPr lang="en-US" sz="1400" dirty="0"/>
                        <a:t>Growth Real</a:t>
                      </a:r>
                      <a:r>
                        <a:rPr lang="en-US" sz="1400" baseline="0" dirty="0"/>
                        <a:t> GDP/</a:t>
                      </a:r>
                    </a:p>
                    <a:p>
                      <a:r>
                        <a:rPr lang="en-US" sz="1400" baseline="0" dirty="0"/>
                        <a:t>capita</a:t>
                      </a:r>
                      <a:endParaRPr lang="en-US" sz="1400" dirty="0"/>
                    </a:p>
                  </a:txBody>
                  <a:tcPr/>
                </a:tc>
                <a:tc>
                  <a:txBody>
                    <a:bodyPr/>
                    <a:lstStyle/>
                    <a:p>
                      <a:r>
                        <a:rPr lang="en-US" sz="1400" dirty="0" err="1"/>
                        <a:t>Unemp</a:t>
                      </a:r>
                      <a:r>
                        <a:rPr lang="en-US" sz="1400" dirty="0"/>
                        <a:t>.</a:t>
                      </a:r>
                      <a:r>
                        <a:rPr lang="en-US" sz="1400" baseline="0" dirty="0"/>
                        <a:t> Rate (%)</a:t>
                      </a:r>
                      <a:endParaRPr lang="en-US" sz="1400" dirty="0"/>
                    </a:p>
                  </a:txBody>
                  <a:tcPr/>
                </a:tc>
                <a:tc>
                  <a:txBody>
                    <a:bodyPr/>
                    <a:lstStyle/>
                    <a:p>
                      <a:r>
                        <a:rPr lang="en-US" sz="1400" dirty="0"/>
                        <a:t>Inflation Rate (%)</a:t>
                      </a:r>
                    </a:p>
                  </a:txBody>
                  <a:tcPr/>
                </a:tc>
                <a:tc>
                  <a:txBody>
                    <a:bodyPr/>
                    <a:lstStyle/>
                    <a:p>
                      <a:r>
                        <a:rPr lang="en-US" sz="1400" dirty="0"/>
                        <a:t>Misery Index</a:t>
                      </a:r>
                    </a:p>
                  </a:txBody>
                  <a:tcPr/>
                </a:tc>
                <a:tc>
                  <a:txBody>
                    <a:bodyPr/>
                    <a:lstStyle/>
                    <a:p>
                      <a:r>
                        <a:rPr lang="en-US" sz="1400" dirty="0"/>
                        <a:t>GDP Growth Rule?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Misery Index Rule?</a:t>
                      </a:r>
                    </a:p>
                    <a:p>
                      <a:endParaRPr lang="en-US" sz="1400" dirty="0"/>
                    </a:p>
                  </a:txBody>
                  <a:tcPr/>
                </a:tc>
                <a:tc>
                  <a:txBody>
                    <a:bodyPr/>
                    <a:lstStyle/>
                    <a:p>
                      <a:r>
                        <a:rPr lang="en-US" sz="1200" dirty="0"/>
                        <a:t>Candidates?</a:t>
                      </a:r>
                    </a:p>
                  </a:txBody>
                  <a:tcPr/>
                </a:tc>
                <a:tc>
                  <a:txBody>
                    <a:bodyPr/>
                    <a:lstStyle/>
                    <a:p>
                      <a:r>
                        <a:rPr lang="en-US" sz="1050" dirty="0"/>
                        <a:t>Incumbent  </a:t>
                      </a:r>
                      <a:r>
                        <a:rPr lang="en-US" sz="1200" dirty="0"/>
                        <a:t>W/L?</a:t>
                      </a:r>
                    </a:p>
                  </a:txBody>
                  <a:tcPr/>
                </a:tc>
                <a:extLst>
                  <a:ext uri="{0D108BD9-81ED-4DB2-BD59-A6C34878D82A}">
                    <a16:rowId xmlns:a16="http://schemas.microsoft.com/office/drawing/2014/main" val="10000"/>
                  </a:ext>
                </a:extLst>
              </a:tr>
              <a:tr h="579120">
                <a:tc>
                  <a:txBody>
                    <a:bodyPr/>
                    <a:lstStyle/>
                    <a:p>
                      <a:r>
                        <a:rPr lang="en-US" sz="1600" dirty="0"/>
                        <a:t>2017</a:t>
                      </a:r>
                    </a:p>
                  </a:txBody>
                  <a:tcPr/>
                </a:tc>
                <a:tc>
                  <a:txBody>
                    <a:bodyPr/>
                    <a:lstStyle/>
                    <a:p>
                      <a:r>
                        <a:rPr lang="en-US" dirty="0"/>
                        <a:t>1.7</a:t>
                      </a:r>
                    </a:p>
                  </a:txBody>
                  <a:tcPr/>
                </a:tc>
                <a:tc>
                  <a:txBody>
                    <a:bodyPr/>
                    <a:lstStyle/>
                    <a:p>
                      <a:r>
                        <a:rPr lang="en-US" dirty="0"/>
                        <a:t>4.4</a:t>
                      </a:r>
                    </a:p>
                  </a:txBody>
                  <a:tcPr/>
                </a:tc>
                <a:tc>
                  <a:txBody>
                    <a:bodyPr/>
                    <a:lstStyle/>
                    <a:p>
                      <a:r>
                        <a:rPr lang="en-US" dirty="0"/>
                        <a:t>2.1</a:t>
                      </a:r>
                    </a:p>
                  </a:txBody>
                  <a:tcPr/>
                </a:tc>
                <a:tc>
                  <a:txBody>
                    <a:bodyPr/>
                    <a:lstStyle/>
                    <a:p>
                      <a:r>
                        <a:rPr lang="en-US" dirty="0"/>
                        <a:t>6.5</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79120">
                <a:tc>
                  <a:txBody>
                    <a:bodyPr/>
                    <a:lstStyle/>
                    <a:p>
                      <a:r>
                        <a:rPr lang="en-US" sz="1600" dirty="0"/>
                        <a:t>2018</a:t>
                      </a:r>
                    </a:p>
                  </a:txBody>
                  <a:tcPr/>
                </a:tc>
                <a:tc>
                  <a:txBody>
                    <a:bodyPr/>
                    <a:lstStyle/>
                    <a:p>
                      <a:r>
                        <a:rPr lang="en-US" dirty="0"/>
                        <a:t>2.3</a:t>
                      </a:r>
                    </a:p>
                  </a:txBody>
                  <a:tcPr/>
                </a:tc>
                <a:tc>
                  <a:txBody>
                    <a:bodyPr/>
                    <a:lstStyle/>
                    <a:p>
                      <a:r>
                        <a:rPr lang="en-US" dirty="0"/>
                        <a:t>3.9</a:t>
                      </a:r>
                    </a:p>
                  </a:txBody>
                  <a:tcPr/>
                </a:tc>
                <a:tc>
                  <a:txBody>
                    <a:bodyPr/>
                    <a:lstStyle/>
                    <a:p>
                      <a:r>
                        <a:rPr lang="en-US" dirty="0"/>
                        <a:t>2.4</a:t>
                      </a:r>
                    </a:p>
                  </a:txBody>
                  <a:tcPr/>
                </a:tc>
                <a:tc>
                  <a:txBody>
                    <a:bodyPr/>
                    <a:lstStyle/>
                    <a:p>
                      <a:r>
                        <a:rPr lang="en-US" dirty="0"/>
                        <a:t>6.3</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579120">
                <a:tc>
                  <a:txBody>
                    <a:bodyPr/>
                    <a:lstStyle/>
                    <a:p>
                      <a:r>
                        <a:rPr lang="en-US" sz="1600" dirty="0"/>
                        <a:t>2019</a:t>
                      </a:r>
                    </a:p>
                  </a:txBody>
                  <a:tcPr/>
                </a:tc>
                <a:tc>
                  <a:txBody>
                    <a:bodyPr/>
                    <a:lstStyle/>
                    <a:p>
                      <a:r>
                        <a:rPr lang="en-US" dirty="0"/>
                        <a:t>2.0</a:t>
                      </a:r>
                    </a:p>
                  </a:txBody>
                  <a:tcPr/>
                </a:tc>
                <a:tc>
                  <a:txBody>
                    <a:bodyPr/>
                    <a:lstStyle/>
                    <a:p>
                      <a:r>
                        <a:rPr lang="en-US" dirty="0"/>
                        <a:t>3.8</a:t>
                      </a:r>
                    </a:p>
                  </a:txBody>
                  <a:tcPr/>
                </a:tc>
                <a:tc>
                  <a:txBody>
                    <a:bodyPr/>
                    <a:lstStyle/>
                    <a:p>
                      <a:r>
                        <a:rPr lang="en-US" dirty="0"/>
                        <a:t>2.5</a:t>
                      </a:r>
                    </a:p>
                  </a:txBody>
                  <a:tcPr/>
                </a:tc>
                <a:tc>
                  <a:txBody>
                    <a:bodyPr/>
                    <a:lstStyle/>
                    <a:p>
                      <a:r>
                        <a:rPr lang="en-US" dirty="0"/>
                        <a:t>6.3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579120">
                <a:tc>
                  <a:txBody>
                    <a:bodyPr/>
                    <a:lstStyle/>
                    <a:p>
                      <a:r>
                        <a:rPr lang="en-US" sz="1600" dirty="0"/>
                        <a:t>2020</a:t>
                      </a:r>
                      <a:r>
                        <a:rPr lang="en-US" sz="1600" baseline="0" dirty="0"/>
                        <a:t> (thru 3/1)</a:t>
                      </a:r>
                      <a:endParaRPr lang="en-US" sz="1600" dirty="0"/>
                    </a:p>
                  </a:txBody>
                  <a:tcPr/>
                </a:tc>
                <a:tc>
                  <a:txBody>
                    <a:bodyPr/>
                    <a:lstStyle/>
                    <a:p>
                      <a:r>
                        <a:rPr lang="en-US" baseline="0" dirty="0"/>
                        <a:t>2.1</a:t>
                      </a:r>
                      <a:r>
                        <a:rPr lang="en-US" baseline="300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a:t>
                      </a:r>
                      <a:r>
                        <a:rPr lang="en-US" baseline="30000" dirty="0"/>
                        <a:t>b</a:t>
                      </a:r>
                    </a:p>
                    <a:p>
                      <a:endParaRPr lang="en-US"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a:t>
                      </a:r>
                      <a:r>
                        <a:rPr lang="en-US" baseline="30000" dirty="0"/>
                        <a:t>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30000" dirty="0"/>
                    </a:p>
                  </a:txBody>
                  <a:tcPr/>
                </a:tc>
                <a:tc>
                  <a:txBody>
                    <a:bodyPr/>
                    <a:lstStyle/>
                    <a:p>
                      <a:r>
                        <a:rPr lang="en-US" dirty="0"/>
                        <a:t>5.8</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85004" y="6340415"/>
            <a:ext cx="5102679" cy="369332"/>
          </a:xfrm>
          <a:prstGeom prst="rect">
            <a:avLst/>
          </a:prstGeom>
          <a:noFill/>
        </p:spPr>
        <p:txBody>
          <a:bodyPr wrap="none" rtlCol="0">
            <a:spAutoFit/>
          </a:bodyPr>
          <a:lstStyle/>
          <a:p>
            <a:r>
              <a:rPr lang="en-US" baseline="30000" dirty="0" err="1"/>
              <a:t>a</a:t>
            </a:r>
            <a:r>
              <a:rPr lang="en-US" dirty="0" err="1"/>
              <a:t>using</a:t>
            </a:r>
            <a:r>
              <a:rPr lang="en-US" dirty="0"/>
              <a:t> projected 2020 data   </a:t>
            </a:r>
            <a:r>
              <a:rPr lang="en-US" baseline="30000" dirty="0" err="1"/>
              <a:t>b</a:t>
            </a:r>
            <a:r>
              <a:rPr lang="en-US" dirty="0" err="1"/>
              <a:t>through</a:t>
            </a:r>
            <a:r>
              <a:rPr lang="en-US" dirty="0"/>
              <a:t> Feb. 2020</a:t>
            </a:r>
          </a:p>
        </p:txBody>
      </p:sp>
    </p:spTree>
    <p:extLst>
      <p:ext uri="{BB962C8B-B14F-4D97-AF65-F5344CB8AC3E}">
        <p14:creationId xmlns:p14="http://schemas.microsoft.com/office/powerpoint/2010/main" val="16810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Pre-session brainstorming…</a:t>
            </a:r>
          </a:p>
        </p:txBody>
      </p:sp>
      <p:sp>
        <p:nvSpPr>
          <p:cNvPr id="3" name="Content Placeholder 2"/>
          <p:cNvSpPr>
            <a:spLocks noGrp="1"/>
          </p:cNvSpPr>
          <p:nvPr>
            <p:ph idx="1"/>
          </p:nvPr>
        </p:nvSpPr>
        <p:spPr>
          <a:xfrm>
            <a:off x="510241" y="2063931"/>
            <a:ext cx="7787939" cy="4532812"/>
          </a:xfrm>
        </p:spPr>
        <p:txBody>
          <a:bodyPr>
            <a:normAutofit/>
          </a:bodyPr>
          <a:lstStyle/>
          <a:p>
            <a:r>
              <a:rPr lang="en-US" sz="2400" dirty="0"/>
              <a:t>Let’s take a few minutes to ‘prime the pump’ by generating several questions for our expert…</a:t>
            </a:r>
          </a:p>
          <a:p>
            <a:r>
              <a:rPr lang="en-US" dirty="0">
                <a:solidFill>
                  <a:srgbClr val="FFC000"/>
                </a:solidFill>
              </a:rPr>
              <a:t>Modified ‘Think-Pair-Share’</a:t>
            </a:r>
          </a:p>
          <a:p>
            <a:pPr lvl="1"/>
            <a:r>
              <a:rPr lang="en-US" dirty="0"/>
              <a:t>On the note card list 2-3 questions about presidential elections, polling, primaries, etc. that you are curious about..</a:t>
            </a:r>
          </a:p>
          <a:p>
            <a:pPr lvl="1"/>
            <a:r>
              <a:rPr lang="en-US" dirty="0"/>
              <a:t>On the note card list 2-3 questions your students (or any voter, for that matter) ask you about presidential elections; things they should know, but don’t….</a:t>
            </a:r>
          </a:p>
          <a:p>
            <a:pPr lvl="1"/>
            <a:r>
              <a:rPr lang="en-US" dirty="0"/>
              <a:t>Turn to a colleague and compare your lists, adding questions….</a:t>
            </a:r>
          </a:p>
          <a:p>
            <a:pPr lvl="1"/>
            <a:r>
              <a:rPr lang="en-US" dirty="0"/>
              <a:t>Hold onto these….</a:t>
            </a:r>
          </a:p>
        </p:txBody>
      </p:sp>
    </p:spTree>
    <p:extLst>
      <p:ext uri="{BB962C8B-B14F-4D97-AF65-F5344CB8AC3E}">
        <p14:creationId xmlns:p14="http://schemas.microsoft.com/office/powerpoint/2010/main" val="34813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Jay McCann</a:t>
            </a:r>
          </a:p>
        </p:txBody>
      </p:sp>
      <p:sp>
        <p:nvSpPr>
          <p:cNvPr id="3" name="Content Placeholder 2"/>
          <p:cNvSpPr>
            <a:spLocks noGrp="1"/>
          </p:cNvSpPr>
          <p:nvPr>
            <p:ph idx="1"/>
          </p:nvPr>
        </p:nvSpPr>
        <p:spPr>
          <a:xfrm>
            <a:off x="198409" y="2001328"/>
            <a:ext cx="8695426" cy="4595415"/>
          </a:xfrm>
        </p:spPr>
        <p:txBody>
          <a:bodyPr>
            <a:noAutofit/>
          </a:bodyPr>
          <a:lstStyle/>
          <a:p>
            <a:r>
              <a:rPr lang="en-US" sz="1800" dirty="0"/>
              <a:t>Professor of political science here at Purdue University.  </a:t>
            </a:r>
          </a:p>
          <a:p>
            <a:r>
              <a:rPr lang="en-US" sz="1800" dirty="0"/>
              <a:t>A Chicago native, he did his doctoral studies at the University of Colorado in Boulder and worked for two years at Harvard before coming to Purdue.  </a:t>
            </a:r>
          </a:p>
          <a:p>
            <a:r>
              <a:rPr lang="en-US" sz="1800" dirty="0"/>
              <a:t>His research and teaching activities focus on questions of democratic engagement and representation, particularly representation through elections:</a:t>
            </a:r>
          </a:p>
          <a:p>
            <a:pPr lvl="1"/>
            <a:r>
              <a:rPr lang="en-US" sz="1600" dirty="0"/>
              <a:t>How do voters go about making up their minds during campaigns?  </a:t>
            </a:r>
          </a:p>
          <a:p>
            <a:pPr lvl="1"/>
            <a:r>
              <a:rPr lang="en-US" sz="1600" dirty="0"/>
              <a:t>Who participates at the ballot box, and what kinds of signals are ultimately sent to officials?  </a:t>
            </a:r>
          </a:p>
          <a:p>
            <a:r>
              <a:rPr lang="en-US" sz="1800" dirty="0"/>
              <a:t>He writing a book about how immigrants in the United States learn about American politics and the factors that shape their involvement.  </a:t>
            </a:r>
          </a:p>
          <a:p>
            <a:r>
              <a:rPr lang="en-US" sz="1800" dirty="0"/>
              <a:t>He has served as a leader of the Civics Literacy Working Group (at Purdue) exploring the proposed ‘civic literacy’ graduation requirement.</a:t>
            </a:r>
          </a:p>
          <a:p>
            <a:r>
              <a:rPr lang="en-US" sz="1800" dirty="0"/>
              <a:t>You might see him running on the West Lafayette High School track or near the Celery Bog nature reserve.</a:t>
            </a:r>
          </a:p>
        </p:txBody>
      </p:sp>
    </p:spTree>
    <p:extLst>
      <p:ext uri="{BB962C8B-B14F-4D97-AF65-F5344CB8AC3E}">
        <p14:creationId xmlns:p14="http://schemas.microsoft.com/office/powerpoint/2010/main" val="19579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73355"/>
            <a:ext cx="7696200" cy="2533650"/>
          </a:xfrm>
        </p:spPr>
        <p:txBody>
          <a:bodyPr>
            <a:normAutofit/>
          </a:bodyPr>
          <a:lstStyle/>
          <a:p>
            <a:r>
              <a:rPr lang="en-US" sz="4000" i="1" dirty="0"/>
              <a:t>Teaching about Elections</a:t>
            </a:r>
            <a:br>
              <a:rPr lang="en-US" sz="4000" i="1" dirty="0"/>
            </a:br>
            <a:r>
              <a:rPr lang="en-US" sz="4000" i="1" dirty="0"/>
              <a:t>(Despite the Politics)</a:t>
            </a:r>
          </a:p>
        </p:txBody>
      </p:sp>
      <p:sp>
        <p:nvSpPr>
          <p:cNvPr id="3" name="Subtitle 2"/>
          <p:cNvSpPr>
            <a:spLocks noGrp="1"/>
          </p:cNvSpPr>
          <p:nvPr>
            <p:ph type="subTitle" idx="1"/>
          </p:nvPr>
        </p:nvSpPr>
        <p:spPr/>
        <p:txBody>
          <a:bodyPr>
            <a:normAutofit fontScale="85000" lnSpcReduction="20000"/>
          </a:bodyPr>
          <a:lstStyle/>
          <a:p>
            <a:r>
              <a:rPr lang="en-US" b="1" dirty="0"/>
              <a:t>Jay McCann</a:t>
            </a:r>
          </a:p>
          <a:p>
            <a:r>
              <a:rPr lang="en-US" b="1" dirty="0"/>
              <a:t>Professor of Political Science</a:t>
            </a:r>
          </a:p>
          <a:p>
            <a:r>
              <a:rPr lang="en-US" b="1" dirty="0"/>
              <a:t>Purdue University</a:t>
            </a:r>
          </a:p>
          <a:p>
            <a:r>
              <a:rPr lang="en-US" b="1" dirty="0"/>
              <a:t>mccannj@purdue.edu</a:t>
            </a:r>
          </a:p>
        </p:txBody>
      </p:sp>
      <p:pic>
        <p:nvPicPr>
          <p:cNvPr id="1026" name="Picture 2" descr="http://t2.gstatic.com/images?q=tbn:ANd9GcTEMyWY1FMV-GJQYP5ROW8ZURUq9UgEYQ5ZBNwepJAvk0nnVj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1975"/>
            <a:ext cx="1219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hGQdNqTe2hOBqPRhdit8Ly87AygcAX-4o7HUpCF8CkVXlkJak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05400"/>
            <a:ext cx="1866900" cy="1400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QSE4vm2nIV7v4d8T5FSi9ROPrCXNiIW8IoOB89h4cPSuP4B3P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61975"/>
            <a:ext cx="765729" cy="1195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lpmaryland.org/wp-content/uploads/2014/03/James-Madiso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536171"/>
            <a:ext cx="899123" cy="969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new york democratic congressional candida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8470" y="4038600"/>
            <a:ext cx="1518582" cy="885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homplife.files.wordpress.com/2010/04/student-study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762" y="4431990"/>
            <a:ext cx="1277778" cy="12526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453471" y="3565214"/>
            <a:ext cx="2133600" cy="580242"/>
          </a:xfrm>
          <a:prstGeom prst="rect">
            <a:avLst/>
          </a:prstGeom>
        </p:spPr>
      </p:pic>
      <p:pic>
        <p:nvPicPr>
          <p:cNvPr id="12" name="Picture 11"/>
          <p:cNvPicPr>
            <a:picLocks noChangeAspect="1"/>
          </p:cNvPicPr>
          <p:nvPr/>
        </p:nvPicPr>
        <p:blipFill>
          <a:blip r:embed="rId9"/>
          <a:stretch>
            <a:fillRect/>
          </a:stretch>
        </p:blipFill>
        <p:spPr>
          <a:xfrm>
            <a:off x="215821" y="2403712"/>
            <a:ext cx="1092358" cy="98167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9945" y="2434577"/>
            <a:ext cx="1017107" cy="1451623"/>
          </a:xfrm>
          <a:prstGeom prst="rect">
            <a:avLst/>
          </a:prstGeom>
        </p:spPr>
      </p:pic>
      <p:pic>
        <p:nvPicPr>
          <p:cNvPr id="14" name="Picture 12" descr="http://www.fcps.net/media/193582/comput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3239" y="5536171"/>
            <a:ext cx="1091690" cy="978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rump ral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045" y="6061916"/>
            <a:ext cx="1528055" cy="7226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democratic presidential deba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0271" y="6061916"/>
            <a:ext cx="1445259" cy="7226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olcomb indian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202" y="6098864"/>
            <a:ext cx="1140812" cy="638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9700" y="328121"/>
            <a:ext cx="640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[Note to all of the visiting teachers: this is a version of the opening slide I used each class meeting in POL 101 last semester….]</a:t>
            </a:r>
          </a:p>
        </p:txBody>
      </p:sp>
    </p:spTree>
    <p:extLst>
      <p:ext uri="{BB962C8B-B14F-4D97-AF65-F5344CB8AC3E}">
        <p14:creationId xmlns:p14="http://schemas.microsoft.com/office/powerpoint/2010/main" val="36843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a:t>The Spirit of the Times?</a:t>
            </a:r>
          </a:p>
        </p:txBody>
      </p:sp>
      <p:sp>
        <p:nvSpPr>
          <p:cNvPr id="5" name="TextBox 4"/>
          <p:cNvSpPr txBox="1"/>
          <p:nvPr/>
        </p:nvSpPr>
        <p:spPr>
          <a:xfrm>
            <a:off x="762000" y="1600200"/>
            <a:ext cx="7918938" cy="37548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Fair amount of cynicism among your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Genuine confusion about politics and the direction of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Lack of historic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0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a:t>The Spirit of the Times?</a:t>
            </a:r>
          </a:p>
        </p:txBody>
      </p:sp>
      <p:sp>
        <p:nvSpPr>
          <p:cNvPr id="5" name="TextBox 4"/>
          <p:cNvSpPr txBox="1"/>
          <p:nvPr/>
        </p:nvSpPr>
        <p:spPr>
          <a:xfrm>
            <a:off x="762000" y="1600200"/>
            <a:ext cx="7918938" cy="47397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Fair amount of cynicism among your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Genuine confusion about politics and the direction of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Lack of historic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But at the same time… underlying hopefulness, and a desire to move forward together in constructive 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9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5" name="Content Placeholder 4"/>
          <p:cNvSpPr>
            <a:spLocks noGrp="1"/>
          </p:cNvSpPr>
          <p:nvPr>
            <p:ph idx="1"/>
          </p:nvPr>
        </p:nvSpPr>
        <p:spPr>
          <a:xfrm>
            <a:off x="533400" y="2142309"/>
            <a:ext cx="6887389" cy="3793880"/>
          </a:xfrm>
        </p:spPr>
        <p:txBody>
          <a:bodyPr/>
          <a:lstStyle/>
          <a:p>
            <a:r>
              <a:rPr lang="en-US" dirty="0"/>
              <a:t>Last of 3 Ackerman Center professional development workshops around the theme of “Teaching Elections, Despite the Politics”</a:t>
            </a:r>
          </a:p>
          <a:p>
            <a:endParaRPr lang="en-US" dirty="0"/>
          </a:p>
          <a:p>
            <a:endParaRPr lang="en-US" dirty="0"/>
          </a:p>
        </p:txBody>
      </p:sp>
    </p:spTree>
    <p:extLst>
      <p:ext uri="{BB962C8B-B14F-4D97-AF65-F5344CB8AC3E}">
        <p14:creationId xmlns:p14="http://schemas.microsoft.com/office/powerpoint/2010/main" val="18490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Our Students Ask the </a:t>
            </a:r>
            <a:r>
              <a:rPr lang="en-US" dirty="0" err="1"/>
              <a:t>Darnest</a:t>
            </a:r>
            <a:r>
              <a:rPr lang="en-US" dirty="0"/>
              <a:t> Things</a:t>
            </a:r>
          </a:p>
        </p:txBody>
      </p:sp>
      <p:pic>
        <p:nvPicPr>
          <p:cNvPr id="1026" name="Picture 2" descr="Image result for linkletter kids say the darnd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2365374" cy="2365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0338" y="1600200"/>
            <a:ext cx="4800600"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Do polls in politics make any sense? Should I even care about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 hear so much about “fake news” – how do I tell what’s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Why do we have just the two main parties? Wouldn’t it be better if we had many more?  I hate picking between the lesser of two evils… or the evils of two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lessers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Money determines everything in elections,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0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Our Students Ask the </a:t>
            </a:r>
            <a:r>
              <a:rPr lang="en-US" dirty="0" err="1"/>
              <a:t>Darndest</a:t>
            </a:r>
            <a:r>
              <a:rPr lang="en-US" dirty="0"/>
              <a:t> Things</a:t>
            </a:r>
          </a:p>
        </p:txBody>
      </p:sp>
      <p:pic>
        <p:nvPicPr>
          <p:cNvPr id="1026" name="Picture 2" descr="Image result for linkletter kids say the darnd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2365374" cy="2365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0338" y="1600200"/>
            <a:ext cx="4800600"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Do polls in politics make any sense? Should I even care about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 hear so much about “fake news” – how do I tell what’s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Why do we have just the two main parties? Wouldn’t it be better if we had many more?  I hate picking between the lesser of two evils… or the evils of two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lessers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Money determines everything in elections,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457200" y="5955238"/>
            <a:ext cx="7467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lumMod val="60000"/>
                    <a:lumOff val="40000"/>
                  </a:srgbClr>
                </a:solidFill>
                <a:effectLst/>
                <a:uLnTx/>
                <a:uFillTx/>
                <a:latin typeface="Calibri"/>
                <a:ea typeface="+mn-ea"/>
                <a:cs typeface="+mn-cs"/>
              </a:rPr>
              <a:t>How might we respond to these questions and concerns… and engage students in constructive “active learning” experiences?</a:t>
            </a:r>
          </a:p>
        </p:txBody>
      </p:sp>
    </p:spTree>
    <p:extLst>
      <p:ext uri="{BB962C8B-B14F-4D97-AF65-F5344CB8AC3E}">
        <p14:creationId xmlns:p14="http://schemas.microsoft.com/office/powerpoint/2010/main" val="337054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Tree>
    <p:extLst>
      <p:ext uri="{BB962C8B-B14F-4D97-AF65-F5344CB8AC3E}">
        <p14:creationId xmlns:p14="http://schemas.microsoft.com/office/powerpoint/2010/main" val="303987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Old thinking about polls: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Pollsters measure attitudes in the same way that doctors take our temperature.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mage result for thermome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971800"/>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Old thinking about polls: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Pollsters measure attitudes in the same way that doctors take our temperature.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New thinking about polls: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Opinions to a fair extent are constructed “on the spot” – polls are snapshots, and can be influenced by many considerations…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Longstanding predispositions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Things we just heard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Features of the immediate survey environment (race / gender of interviewer, question-order effects, question wording effects…)</a:t>
            </a:r>
          </a:p>
        </p:txBody>
      </p:sp>
    </p:spTree>
    <p:extLst>
      <p:ext uri="{BB962C8B-B14F-4D97-AF65-F5344CB8AC3E}">
        <p14:creationId xmlns:p14="http://schemas.microsoft.com/office/powerpoint/2010/main" val="105372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pic>
        <p:nvPicPr>
          <p:cNvPr id="3" name="Picture 2"/>
          <p:cNvPicPr>
            <a:picLocks noChangeAspect="1"/>
          </p:cNvPicPr>
          <p:nvPr/>
        </p:nvPicPr>
        <p:blipFill>
          <a:blip r:embed="rId2"/>
          <a:stretch>
            <a:fillRect/>
          </a:stretch>
        </p:blipFill>
        <p:spPr>
          <a:xfrm>
            <a:off x="457200" y="1828800"/>
            <a:ext cx="4814887" cy="1811542"/>
          </a:xfrm>
          <a:prstGeom prst="rect">
            <a:avLst/>
          </a:prstGeom>
        </p:spPr>
      </p:pic>
      <p:sp>
        <p:nvSpPr>
          <p:cNvPr id="7" name="TextBox 6"/>
          <p:cNvSpPr txBox="1"/>
          <p:nvPr/>
        </p:nvSpPr>
        <p:spPr>
          <a:xfrm>
            <a:off x="5715000" y="2133600"/>
            <a:ext cx="2362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“Survey” designed to plant beliefs in the heads of respondents</a:t>
            </a:r>
          </a:p>
        </p:txBody>
      </p:sp>
      <p:pic>
        <p:nvPicPr>
          <p:cNvPr id="8" name="Picture 7"/>
          <p:cNvPicPr>
            <a:picLocks noChangeAspect="1"/>
          </p:cNvPicPr>
          <p:nvPr/>
        </p:nvPicPr>
        <p:blipFill>
          <a:blip r:embed="rId3"/>
          <a:stretch>
            <a:fillRect/>
          </a:stretch>
        </p:blipFill>
        <p:spPr>
          <a:xfrm>
            <a:off x="645318" y="4010473"/>
            <a:ext cx="4438650" cy="904875"/>
          </a:xfrm>
          <a:prstGeom prst="rect">
            <a:avLst/>
          </a:prstGeom>
        </p:spPr>
      </p:pic>
      <p:sp>
        <p:nvSpPr>
          <p:cNvPr id="9" name="TextBox 8"/>
          <p:cNvSpPr txBox="1"/>
          <p:nvPr/>
        </p:nvSpPr>
        <p:spPr>
          <a:xfrm>
            <a:off x="5524500" y="4051235"/>
            <a:ext cx="2743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Tricky to make sense out of double-negative wording</a:t>
            </a:r>
          </a:p>
        </p:txBody>
      </p:sp>
      <p:pic>
        <p:nvPicPr>
          <p:cNvPr id="10" name="Picture 9"/>
          <p:cNvPicPr>
            <a:picLocks noChangeAspect="1"/>
          </p:cNvPicPr>
          <p:nvPr/>
        </p:nvPicPr>
        <p:blipFill>
          <a:blip r:embed="rId4"/>
          <a:stretch>
            <a:fillRect/>
          </a:stretch>
        </p:blipFill>
        <p:spPr>
          <a:xfrm>
            <a:off x="838200" y="5270825"/>
            <a:ext cx="3771900" cy="1209675"/>
          </a:xfrm>
          <a:prstGeom prst="rect">
            <a:avLst/>
          </a:prstGeom>
        </p:spPr>
      </p:pic>
      <p:sp>
        <p:nvSpPr>
          <p:cNvPr id="11" name="TextBox 10"/>
          <p:cNvSpPr txBox="1"/>
          <p:nvPr/>
        </p:nvSpPr>
        <p:spPr>
          <a:xfrm>
            <a:off x="5506915" y="5410200"/>
            <a:ext cx="2743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Hard-to-interpret double barrel item</a:t>
            </a:r>
          </a:p>
        </p:txBody>
      </p:sp>
    </p:spTree>
    <p:extLst>
      <p:ext uri="{BB962C8B-B14F-4D97-AF65-F5344CB8AC3E}">
        <p14:creationId xmlns:p14="http://schemas.microsoft.com/office/powerpoint/2010/main" val="122789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32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1219200" y="3937909"/>
            <a:ext cx="6438900" cy="2808207"/>
          </a:xfrm>
          <a:prstGeom prst="rect">
            <a:avLst/>
          </a:prstGeom>
        </p:spPr>
      </p:pic>
      <p:pic>
        <p:nvPicPr>
          <p:cNvPr id="6" name="Picture 5"/>
          <p:cNvPicPr>
            <a:picLocks noChangeAspect="1"/>
          </p:cNvPicPr>
          <p:nvPr/>
        </p:nvPicPr>
        <p:blipFill>
          <a:blip r:embed="rId3"/>
          <a:stretch>
            <a:fillRect/>
          </a:stretch>
        </p:blipFill>
        <p:spPr>
          <a:xfrm>
            <a:off x="5916856" y="3304419"/>
            <a:ext cx="2028825" cy="409575"/>
          </a:xfrm>
          <a:prstGeom prst="rect">
            <a:avLst/>
          </a:prstGeom>
        </p:spPr>
      </p:pic>
      <p:pic>
        <p:nvPicPr>
          <p:cNvPr id="7" name="Picture 6"/>
          <p:cNvPicPr>
            <a:picLocks noChangeAspect="1"/>
          </p:cNvPicPr>
          <p:nvPr/>
        </p:nvPicPr>
        <p:blipFill>
          <a:blip r:embed="rId4"/>
          <a:stretch>
            <a:fillRect/>
          </a:stretch>
        </p:blipFill>
        <p:spPr>
          <a:xfrm>
            <a:off x="1447800" y="3323470"/>
            <a:ext cx="4048125" cy="371475"/>
          </a:xfrm>
          <a:prstGeom prst="rect">
            <a:avLst/>
          </a:prstGeom>
        </p:spPr>
      </p:pic>
    </p:spTree>
    <p:extLst>
      <p:ext uri="{BB962C8B-B14F-4D97-AF65-F5344CB8AC3E}">
        <p14:creationId xmlns:p14="http://schemas.microsoft.com/office/powerpoint/2010/main" val="250133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Also smart to recognize that the “margin of error” is just one source of error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Nonresponse biases?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Biases of the polling firm?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Misinterpretations of results?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6572250" y="3318613"/>
            <a:ext cx="2114550" cy="856244"/>
          </a:xfrm>
          <a:prstGeom prst="rect">
            <a:avLst/>
          </a:prstGeom>
        </p:spPr>
      </p:pic>
    </p:spTree>
    <p:extLst>
      <p:ext uri="{BB962C8B-B14F-4D97-AF65-F5344CB8AC3E}">
        <p14:creationId xmlns:p14="http://schemas.microsoft.com/office/powerpoint/2010/main" val="9964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Also smart to recognize that the “margin of error” is just one source of error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Nonresponse biases?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Biases of the polling firm?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Misinterpretations of results?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914400" y="5105400"/>
            <a:ext cx="7772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One statistician’s rule of thumb: whatever the stated “margin of error is,” you should probably double it.</a:t>
            </a:r>
          </a:p>
        </p:txBody>
      </p:sp>
    </p:spTree>
    <p:extLst>
      <p:ext uri="{BB962C8B-B14F-4D97-AF65-F5344CB8AC3E}">
        <p14:creationId xmlns:p14="http://schemas.microsoft.com/office/powerpoint/2010/main" val="237748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31529" y="904816"/>
            <a:ext cx="5961810" cy="447135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25" r="12767" b="23019"/>
          <a:stretch/>
        </p:blipFill>
        <p:spPr>
          <a:xfrm>
            <a:off x="2941605" y="331195"/>
            <a:ext cx="4051540" cy="588964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650" t="26510" r="28561" b="18584"/>
          <a:stretch/>
        </p:blipFill>
        <p:spPr>
          <a:xfrm rot="5400000">
            <a:off x="2266589" y="1466971"/>
            <a:ext cx="4697082" cy="33470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5416" y="1011148"/>
            <a:ext cx="5897113" cy="4422835"/>
          </a:xfrm>
          <a:prstGeom prst="rect">
            <a:avLst/>
          </a:prstGeom>
        </p:spPr>
      </p:pic>
    </p:spTree>
    <p:extLst>
      <p:ext uri="{BB962C8B-B14F-4D97-AF65-F5344CB8AC3E}">
        <p14:creationId xmlns:p14="http://schemas.microsoft.com/office/powerpoint/2010/main" val="242875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Also smart to recognize that the “margin of error” is just one source of error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Nonresponse biases?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Biases of the polling firm?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Misinterpretations of results?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448408" y="5034096"/>
            <a:ext cx="82296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That said: polls ARE informative for citizens, no?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Cases in point: primary voters seeking to find a candidate who is most “electable”; officials seeking to learn how they’re doing; all of us seeking to break out of our immediate “information bubble”!</a:t>
            </a:r>
          </a:p>
        </p:txBody>
      </p:sp>
    </p:spTree>
    <p:extLst>
      <p:ext uri="{BB962C8B-B14F-4D97-AF65-F5344CB8AC3E}">
        <p14:creationId xmlns:p14="http://schemas.microsoft.com/office/powerpoint/2010/main" val="9504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sp>
        <p:nvSpPr>
          <p:cNvPr id="5" name="TextBox 4"/>
          <p:cNvSpPr txBox="1"/>
          <p:nvPr/>
        </p:nvSpPr>
        <p:spPr>
          <a:xfrm>
            <a:off x="1752600" y="1676400"/>
            <a:ext cx="4800600"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 should you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Smart not to invest too much in one particular finding from a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Also smart to recognize that the “margin of error” is just one source of error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Nonresponse biases?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Biases of the polling firm?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Misinterpretations of results?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252904" y="5031165"/>
            <a:ext cx="663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“Active learning” suggestion: Have students team up on an exit poll!</a:t>
            </a:r>
          </a:p>
        </p:txBody>
      </p:sp>
    </p:spTree>
    <p:extLst>
      <p:ext uri="{BB962C8B-B14F-4D97-AF65-F5344CB8AC3E}">
        <p14:creationId xmlns:p14="http://schemas.microsoft.com/office/powerpoint/2010/main" val="4349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marL="285750" indent="-285750">
              <a:buFont typeface="Arial" panose="020B0604020202020204" pitchFamily="34" charset="0"/>
              <a:buChar char="•"/>
            </a:pPr>
            <a:r>
              <a:rPr lang="en-US" dirty="0"/>
              <a:t>Do polls in politics make any sense? Should I even care about them?</a:t>
            </a:r>
          </a:p>
        </p:txBody>
      </p:sp>
      <p:pic>
        <p:nvPicPr>
          <p:cNvPr id="6" name="Picture 5"/>
          <p:cNvPicPr>
            <a:picLocks noChangeAspect="1"/>
          </p:cNvPicPr>
          <p:nvPr/>
        </p:nvPicPr>
        <p:blipFill>
          <a:blip r:embed="rId2"/>
          <a:stretch>
            <a:fillRect/>
          </a:stretch>
        </p:blipFill>
        <p:spPr>
          <a:xfrm>
            <a:off x="2060444" y="1371600"/>
            <a:ext cx="4878371" cy="5486400"/>
          </a:xfrm>
          <a:prstGeom prst="rect">
            <a:avLst/>
          </a:prstGeom>
        </p:spPr>
      </p:pic>
    </p:spTree>
    <p:extLst>
      <p:ext uri="{BB962C8B-B14F-4D97-AF65-F5344CB8AC3E}">
        <p14:creationId xmlns:p14="http://schemas.microsoft.com/office/powerpoint/2010/main" val="331269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Tree>
    <p:extLst>
      <p:ext uri="{BB962C8B-B14F-4D97-AF65-F5344CB8AC3E}">
        <p14:creationId xmlns:p14="http://schemas.microsoft.com/office/powerpoint/2010/main" val="220289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First, reassure students that inflammatory accusations and conspiracy theory peddling are nothing new in our country…</a:t>
            </a:r>
          </a:p>
        </p:txBody>
      </p:sp>
      <p:pic>
        <p:nvPicPr>
          <p:cNvPr id="5" name="Picture 4"/>
          <p:cNvPicPr>
            <a:picLocks noChangeAspect="1"/>
          </p:cNvPicPr>
          <p:nvPr/>
        </p:nvPicPr>
        <p:blipFill>
          <a:blip r:embed="rId2"/>
          <a:stretch>
            <a:fillRect/>
          </a:stretch>
        </p:blipFill>
        <p:spPr>
          <a:xfrm>
            <a:off x="457200" y="2667000"/>
            <a:ext cx="8324850" cy="4041672"/>
          </a:xfrm>
          <a:prstGeom prst="rect">
            <a:avLst/>
          </a:prstGeom>
        </p:spPr>
      </p:pic>
    </p:spTree>
    <p:extLst>
      <p:ext uri="{BB962C8B-B14F-4D97-AF65-F5344CB8AC3E}">
        <p14:creationId xmlns:p14="http://schemas.microsoft.com/office/powerpoint/2010/main" val="26583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Then, take the opportunity to discuss ways that we fake ourselves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“Motivated Reasoning” is a big term in political science: we tend to agree with information that fits with our prior views.  So be aware of your own core beliefs!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we tend to trust information that comes from trusted sources… even if those sources aren’t any better informed than we are!  So be on guard for this,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5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then, perhaps peruse the major “Fact Checking”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9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then, perhaps peruse the major “Fact Checking”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676400" y="2438400"/>
            <a:ext cx="6376987" cy="4113324"/>
          </a:xfrm>
          <a:prstGeom prst="rect">
            <a:avLst/>
          </a:prstGeom>
        </p:spPr>
      </p:pic>
    </p:spTree>
    <p:extLst>
      <p:ext uri="{BB962C8B-B14F-4D97-AF65-F5344CB8AC3E}">
        <p14:creationId xmlns:p14="http://schemas.microsoft.com/office/powerpoint/2010/main" val="56257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then, perhaps peruse the major “Fact Checking”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1676400" y="2514600"/>
            <a:ext cx="5620260" cy="3975520"/>
          </a:xfrm>
          <a:prstGeom prst="rect">
            <a:avLst/>
          </a:prstGeom>
        </p:spPr>
      </p:pic>
    </p:spTree>
    <p:extLst>
      <p:ext uri="{BB962C8B-B14F-4D97-AF65-F5344CB8AC3E}">
        <p14:creationId xmlns:p14="http://schemas.microsoft.com/office/powerpoint/2010/main" val="314647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2" name="TextBox 1"/>
          <p:cNvSpPr txBox="1"/>
          <p:nvPr/>
        </p:nvSpPr>
        <p:spPr>
          <a:xfrm>
            <a:off x="990600" y="1828800"/>
            <a:ext cx="7467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then, perhaps peruse the major “Fact Checking”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314325" y="2667000"/>
            <a:ext cx="8515350" cy="3524330"/>
          </a:xfrm>
          <a:prstGeom prst="rect">
            <a:avLst/>
          </a:prstGeom>
        </p:spPr>
      </p:pic>
    </p:spTree>
    <p:extLst>
      <p:ext uri="{BB962C8B-B14F-4D97-AF65-F5344CB8AC3E}">
        <p14:creationId xmlns:p14="http://schemas.microsoft.com/office/powerpoint/2010/main" val="383828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186914" cy="1066800"/>
          </a:xfrm>
        </p:spPr>
        <p:txBody>
          <a:bodyPr/>
          <a:lstStyle/>
          <a:p>
            <a:r>
              <a:rPr lang="en-US" sz="2400" dirty="0"/>
              <a:t>Ackerman Center for </a:t>
            </a:r>
            <a:br>
              <a:rPr lang="en-US" sz="3400" dirty="0"/>
            </a:br>
            <a:r>
              <a:rPr lang="en-US" sz="3600" dirty="0"/>
              <a:t>Democratic Citizenship</a:t>
            </a:r>
            <a:endParaRPr lang="en-US" sz="3600" dirty="0">
              <a:solidFill>
                <a:schemeClr val="bg2"/>
              </a:solidFill>
            </a:endParaRPr>
          </a:p>
        </p:txBody>
      </p:sp>
      <p:sp>
        <p:nvSpPr>
          <p:cNvPr id="4" name="Text Placeholder 3"/>
          <p:cNvSpPr>
            <a:spLocks noGrp="1"/>
          </p:cNvSpPr>
          <p:nvPr>
            <p:ph type="body" sz="quarter" idx="13"/>
          </p:nvPr>
        </p:nvSpPr>
        <p:spPr>
          <a:xfrm>
            <a:off x="147918" y="1237128"/>
            <a:ext cx="5606881" cy="5365377"/>
          </a:xfrm>
        </p:spPr>
        <p:txBody>
          <a:bodyPr>
            <a:normAutofit fontScale="92500" lnSpcReduction="10000"/>
          </a:bodyPr>
          <a:lstStyle/>
          <a:p>
            <a:pPr marL="228600" lvl="0" indent="-228600" defTabSz="914400">
              <a:lnSpc>
                <a:spcPct val="90000"/>
              </a:lnSpc>
              <a:spcBef>
                <a:spcPts val="1000"/>
              </a:spcBef>
              <a:buFont typeface="Arial" panose="020B0604020202020204" pitchFamily="34" charset="0"/>
              <a:buChar char="•"/>
            </a:pPr>
            <a:r>
              <a:rPr lang="en-US" sz="3100" b="1" i="1" dirty="0">
                <a:solidFill>
                  <a:prstClr val="black"/>
                </a:solidFill>
                <a:latin typeface="+mj-lt"/>
              </a:rPr>
              <a:t>Purdue Series on Corporate Citizenship and Ethics </a:t>
            </a:r>
            <a:r>
              <a:rPr lang="en-US" sz="3100" dirty="0">
                <a:solidFill>
                  <a:prstClr val="black"/>
                </a:solidFill>
                <a:latin typeface="+mj-lt"/>
              </a:rPr>
              <a:t>(w/ support from Purdue Federal Credit Union): </a:t>
            </a:r>
          </a:p>
          <a:p>
            <a:pPr lvl="1"/>
            <a:r>
              <a:rPr lang="en-US" sz="3100" b="1" dirty="0">
                <a:solidFill>
                  <a:prstClr val="black"/>
                </a:solidFill>
                <a:latin typeface="+mj-lt"/>
              </a:rPr>
              <a:t>John </a:t>
            </a:r>
            <a:r>
              <a:rPr lang="en-US" sz="3100" b="1" dirty="0" err="1">
                <a:solidFill>
                  <a:prstClr val="black"/>
                </a:solidFill>
                <a:latin typeface="+mj-lt"/>
              </a:rPr>
              <a:t>Carryrou</a:t>
            </a:r>
            <a:r>
              <a:rPr lang="en-US" sz="3100" b="1" dirty="0">
                <a:solidFill>
                  <a:prstClr val="black"/>
                </a:solidFill>
                <a:latin typeface="+mj-lt"/>
              </a:rPr>
              <a:t> (</a:t>
            </a:r>
            <a:r>
              <a:rPr lang="en-US" sz="3100" dirty="0">
                <a:solidFill>
                  <a:prstClr val="black"/>
                </a:solidFill>
              </a:rPr>
              <a:t>31</a:t>
            </a:r>
            <a:r>
              <a:rPr lang="en-US" sz="3100" baseline="30000" dirty="0">
                <a:solidFill>
                  <a:prstClr val="black"/>
                </a:solidFill>
              </a:rPr>
              <a:t>st</a:t>
            </a:r>
            <a:r>
              <a:rPr lang="en-US" sz="3100" dirty="0">
                <a:solidFill>
                  <a:prstClr val="black"/>
                </a:solidFill>
              </a:rPr>
              <a:t> speaker | 13,000+ attendance)</a:t>
            </a:r>
          </a:p>
          <a:p>
            <a:pPr lvl="2"/>
            <a:r>
              <a:rPr lang="en-US" sz="3100" b="1" dirty="0"/>
              <a:t>Pulitzer Prize-winning investigative journalist and author of the New York Times bestseller </a:t>
            </a:r>
            <a:r>
              <a:rPr lang="en-US" sz="3100" b="1" i="1" dirty="0"/>
              <a:t>Bad Blood</a:t>
            </a:r>
            <a:br>
              <a:rPr lang="en-US" sz="3100" i="1" dirty="0"/>
            </a:br>
            <a:r>
              <a:rPr lang="en-US" sz="3100" b="1" dirty="0">
                <a:solidFill>
                  <a:srgbClr val="FF0000"/>
                </a:solidFill>
              </a:rPr>
              <a:t>Thursday, April 16, 2020</a:t>
            </a:r>
            <a:br>
              <a:rPr lang="en-US" sz="3100" dirty="0"/>
            </a:br>
            <a:r>
              <a:rPr lang="en-US" sz="3100" b="1" dirty="0"/>
              <a:t>7:00 p.m.</a:t>
            </a:r>
            <a:br>
              <a:rPr lang="en-US" sz="3100" dirty="0"/>
            </a:br>
            <a:r>
              <a:rPr lang="en-US" sz="3100" b="1" dirty="0"/>
              <a:t>Loeb Playhouse in Stewart Center</a:t>
            </a:r>
          </a:p>
          <a:p>
            <a:pPr marL="0" indent="0">
              <a:spcBef>
                <a:spcPct val="20000"/>
              </a:spcBef>
              <a:buNone/>
            </a:pPr>
            <a:br>
              <a:rPr lang="en-US" sz="2000" dirty="0">
                <a:latin typeface="Arial" panose="020B0604020202020204" pitchFamily="34" charset="0"/>
                <a:ea typeface="+mj-ea"/>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6349" t="7015" r="18320"/>
          <a:stretch/>
        </p:blipFill>
        <p:spPr>
          <a:xfrm>
            <a:off x="6008915" y="1345473"/>
            <a:ext cx="2899956" cy="4127450"/>
          </a:xfrm>
          <a:prstGeom prst="rect">
            <a:avLst/>
          </a:prstGeom>
        </p:spPr>
      </p:pic>
    </p:spTree>
    <p:extLst>
      <p:ext uri="{BB962C8B-B14F-4D97-AF65-F5344CB8AC3E}">
        <p14:creationId xmlns:p14="http://schemas.microsoft.com/office/powerpoint/2010/main" val="37937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85750" indent="-285750">
              <a:buFont typeface="Arial" panose="020B0604020202020204" pitchFamily="34" charset="0"/>
              <a:buChar char="•"/>
            </a:pPr>
            <a:r>
              <a:rPr lang="en-US" dirty="0"/>
              <a:t>I hear so much about “fake news” – how do I tell what’s right?</a:t>
            </a:r>
          </a:p>
        </p:txBody>
      </p:sp>
      <p:sp>
        <p:nvSpPr>
          <p:cNvPr id="5" name="TextBox 4"/>
          <p:cNvSpPr txBox="1"/>
          <p:nvPr/>
        </p:nvSpPr>
        <p:spPr>
          <a:xfrm>
            <a:off x="424962" y="1905000"/>
            <a:ext cx="6638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“Active learning” suggestion: Have students “fact check” a claim from an op-ed piece!  How many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Pinocchios</a:t>
            </a:r>
            <a:r>
              <a:rPr kumimoji="0" lang="en-US" sz="1800" b="0" i="1" u="none" strike="noStrike" kern="1200" cap="none" spc="0" normalizeH="0" baseline="0" noProof="0" dirty="0">
                <a:ln>
                  <a:noFill/>
                </a:ln>
                <a:solidFill>
                  <a:prstClr val="black"/>
                </a:solidFill>
                <a:effectLst/>
                <a:uLnTx/>
                <a:uFillTx/>
                <a:latin typeface="Calibri"/>
                <a:ea typeface="+mn-ea"/>
                <a:cs typeface="+mn-cs"/>
              </a:rPr>
              <a:t>” should be assigned, if any?</a:t>
            </a:r>
          </a:p>
        </p:txBody>
      </p:sp>
      <p:pic>
        <p:nvPicPr>
          <p:cNvPr id="2" name="Picture 1"/>
          <p:cNvPicPr>
            <a:picLocks noChangeAspect="1"/>
          </p:cNvPicPr>
          <p:nvPr/>
        </p:nvPicPr>
        <p:blipFill>
          <a:blip r:embed="rId2"/>
          <a:stretch>
            <a:fillRect/>
          </a:stretch>
        </p:blipFill>
        <p:spPr>
          <a:xfrm>
            <a:off x="361950" y="2743200"/>
            <a:ext cx="8420100" cy="3743325"/>
          </a:xfrm>
          <a:prstGeom prst="rect">
            <a:avLst/>
          </a:prstGeom>
        </p:spPr>
      </p:pic>
    </p:spTree>
    <p:extLst>
      <p:ext uri="{BB962C8B-B14F-4D97-AF65-F5344CB8AC3E}">
        <p14:creationId xmlns:p14="http://schemas.microsoft.com/office/powerpoint/2010/main" val="36759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Tree>
    <p:extLst>
      <p:ext uri="{BB962C8B-B14F-4D97-AF65-F5344CB8AC3E}">
        <p14:creationId xmlns:p14="http://schemas.microsoft.com/office/powerpoint/2010/main" val="15267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1219200" y="1752600"/>
            <a:ext cx="67056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“Winner-Take-All” rules for determining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87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457200" y="1752600"/>
            <a:ext cx="82296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Simple simulation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Suppose there are three parties seeking the presidency in one election cycle.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Party A, 40%		Party B, 30%		Party C	,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(Labor Interests)	(Business Interests)	(“Moral” Interests)</a:t>
            </a:r>
          </a:p>
        </p:txBody>
      </p:sp>
    </p:spTree>
    <p:extLst>
      <p:ext uri="{BB962C8B-B14F-4D97-AF65-F5344CB8AC3E}">
        <p14:creationId xmlns:p14="http://schemas.microsoft.com/office/powerpoint/2010/main" val="63083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457200" y="1752600"/>
            <a:ext cx="82296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Simple simulation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Suppose there are three parties seeking the presidency in one election cycle.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Party A, 40%		Party B, 30%		Party C	,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(Labor Interests)	(Business Interests)	(“Moral” Interests)</a:t>
            </a:r>
          </a:p>
        </p:txBody>
      </p:sp>
      <p:sp>
        <p:nvSpPr>
          <p:cNvPr id="3" name="Oval 2"/>
          <p:cNvSpPr/>
          <p:nvPr/>
        </p:nvSpPr>
        <p:spPr>
          <a:xfrm>
            <a:off x="76200" y="3283928"/>
            <a:ext cx="3048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828800" y="52578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WINNER!</a:t>
            </a:r>
          </a:p>
        </p:txBody>
      </p:sp>
      <p:cxnSp>
        <p:nvCxnSpPr>
          <p:cNvPr id="7" name="Straight Arrow Connector 6"/>
          <p:cNvCxnSpPr/>
          <p:nvPr/>
        </p:nvCxnSpPr>
        <p:spPr>
          <a:xfrm flipH="1" flipV="1">
            <a:off x="2628900" y="4932485"/>
            <a:ext cx="76200" cy="228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61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457200" y="1752600"/>
            <a:ext cx="82296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Simple simulation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Suppose there are three parties seeking the presidency in one election cycle.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Party A, 40%		Party B, 30%		Party C	,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(Labor Interests)	(Business Interests)	(“Moral” Interests)</a:t>
            </a:r>
          </a:p>
        </p:txBody>
      </p:sp>
      <p:sp>
        <p:nvSpPr>
          <p:cNvPr id="3" name="Oval 2"/>
          <p:cNvSpPr/>
          <p:nvPr/>
        </p:nvSpPr>
        <p:spPr>
          <a:xfrm>
            <a:off x="76200" y="3283928"/>
            <a:ext cx="3048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828800" y="52578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WINNER!</a:t>
            </a:r>
          </a:p>
        </p:txBody>
      </p:sp>
      <p:cxnSp>
        <p:nvCxnSpPr>
          <p:cNvPr id="7" name="Straight Arrow Connector 6"/>
          <p:cNvCxnSpPr/>
          <p:nvPr/>
        </p:nvCxnSpPr>
        <p:spPr>
          <a:xfrm flipH="1" flipV="1">
            <a:off x="2628900" y="4932485"/>
            <a:ext cx="76200" cy="228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5600810"/>
            <a:ext cx="3962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What do you think the parties will do in advance of the next election campaign?</a:t>
            </a:r>
          </a:p>
        </p:txBody>
      </p:sp>
    </p:spTree>
    <p:extLst>
      <p:ext uri="{BB962C8B-B14F-4D97-AF65-F5344CB8AC3E}">
        <p14:creationId xmlns:p14="http://schemas.microsoft.com/office/powerpoint/2010/main" val="73503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457200" y="1752600"/>
            <a:ext cx="822960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Simple simulation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Party A		versus	</a:t>
            </a:r>
            <a:r>
              <a:rPr kumimoji="0" lang="en-US" sz="6600" b="0" i="0" u="none" strike="noStrike" kern="1200" cap="none" spc="0" normalizeH="0" baseline="0" noProof="0" dirty="0">
                <a:ln>
                  <a:noFill/>
                </a:ln>
                <a:solidFill>
                  <a:prstClr val="black"/>
                </a:solidFill>
                <a:effectLst/>
                <a:uLnTx/>
                <a:uFillTx/>
                <a:latin typeface="Calibri"/>
                <a:ea typeface="+mn-ea"/>
                <a:cs typeface="+mn-cs"/>
              </a:rPr>
              <a:t>Party B-C</a:t>
            </a:r>
          </a:p>
        </p:txBody>
      </p:sp>
    </p:spTree>
    <p:extLst>
      <p:ext uri="{BB962C8B-B14F-4D97-AF65-F5344CB8AC3E}">
        <p14:creationId xmlns:p14="http://schemas.microsoft.com/office/powerpoint/2010/main" val="216515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1219200" y="1752600"/>
            <a:ext cx="670560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“Winner-Take-All” rules for determining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Some policies that implicitly favor the major parties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1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1219200" y="1752600"/>
            <a:ext cx="670560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“Winner-Take-All” rules for determining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Some policies that implicitly favor the major parties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Candidate nominations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Indiana.pollwor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508375" cy="239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1219200" y="1752600"/>
            <a:ext cx="67056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“Winner-Take-All” rules for determining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Some policies that implicitly favor the major parties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Candidate nominations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Ballot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282940" y="91423"/>
            <a:ext cx="4849380" cy="6766577"/>
          </a:xfrm>
          <a:prstGeom prst="rect">
            <a:avLst/>
          </a:prstGeom>
        </p:spPr>
      </p:pic>
      <p:sp>
        <p:nvSpPr>
          <p:cNvPr id="9" name="Rectangle 8"/>
          <p:cNvSpPr/>
          <p:nvPr/>
        </p:nvSpPr>
        <p:spPr>
          <a:xfrm>
            <a:off x="3357154" y="2155371"/>
            <a:ext cx="2521132" cy="235132"/>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9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2" name="TextBox 1"/>
          <p:cNvSpPr txBox="1"/>
          <p:nvPr/>
        </p:nvSpPr>
        <p:spPr>
          <a:xfrm>
            <a:off x="1219200" y="1752600"/>
            <a:ext cx="6705600"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“Winner-Take-All” rules for determining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Some policies that implicitly favor the major parties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Candidate nominations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Ballot access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Staging televised candidate debates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4" name="Picture 2" descr="Image result for bush clinton perot deb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419600"/>
            <a:ext cx="3491753" cy="201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5" name="TextBox 4"/>
          <p:cNvSpPr txBox="1"/>
          <p:nvPr/>
        </p:nvSpPr>
        <p:spPr>
          <a:xfrm>
            <a:off x="424962" y="1905000"/>
            <a:ext cx="72712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“Active learning” suggestion: Have students write a “strategic memo” for a third party of their choosing.  What would it take to be competitive? </a:t>
            </a:r>
          </a:p>
        </p:txBody>
      </p:sp>
    </p:spTree>
    <p:extLst>
      <p:ext uri="{BB962C8B-B14F-4D97-AF65-F5344CB8AC3E}">
        <p14:creationId xmlns:p14="http://schemas.microsoft.com/office/powerpoint/2010/main" val="26147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Why do we have just two main parties?</a:t>
            </a:r>
          </a:p>
        </p:txBody>
      </p:sp>
      <p:sp>
        <p:nvSpPr>
          <p:cNvPr id="5" name="TextBox 4"/>
          <p:cNvSpPr txBox="1"/>
          <p:nvPr/>
        </p:nvSpPr>
        <p:spPr>
          <a:xfrm>
            <a:off x="424962" y="1905000"/>
            <a:ext cx="72712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Alternative “active learning” suggestion: Have students research a multi-party system (e.g., Germany).  Then have them engage the question – would it be better for parties to coordinate on policies </a:t>
            </a:r>
            <a:r>
              <a:rPr kumimoji="0" lang="en-US" sz="1800" b="1" i="1" u="none" strike="noStrike" kern="1200" cap="none" spc="0" normalizeH="0" baseline="0" noProof="0" dirty="0">
                <a:ln>
                  <a:noFill/>
                </a:ln>
                <a:solidFill>
                  <a:prstClr val="black"/>
                </a:solidFill>
                <a:effectLst/>
                <a:uLnTx/>
                <a:uFillTx/>
                <a:latin typeface="Calibri"/>
                <a:ea typeface="+mn-ea"/>
                <a:cs typeface="+mn-cs"/>
              </a:rPr>
              <a:t>before</a:t>
            </a:r>
            <a:r>
              <a:rPr kumimoji="0" lang="en-US" sz="1800" b="0" i="1" u="none" strike="noStrike" kern="1200" cap="none" spc="0" normalizeH="0" baseline="0" noProof="0" dirty="0">
                <a:ln>
                  <a:noFill/>
                </a:ln>
                <a:solidFill>
                  <a:prstClr val="black"/>
                </a:solidFill>
                <a:effectLst/>
                <a:uLnTx/>
                <a:uFillTx/>
                <a:latin typeface="Calibri"/>
                <a:ea typeface="+mn-ea"/>
                <a:cs typeface="+mn-cs"/>
              </a:rPr>
              <a:t> the election (as in the U.S.) or </a:t>
            </a:r>
            <a:r>
              <a:rPr kumimoji="0" lang="en-US" sz="1800" b="1" i="1" u="none" strike="noStrike" kern="1200" cap="none" spc="0" normalizeH="0" baseline="0" noProof="0" dirty="0">
                <a:ln>
                  <a:noFill/>
                </a:ln>
                <a:solidFill>
                  <a:prstClr val="black"/>
                </a:solidFill>
                <a:effectLst/>
                <a:uLnTx/>
                <a:uFillTx/>
                <a:latin typeface="Calibri"/>
                <a:ea typeface="+mn-ea"/>
                <a:cs typeface="+mn-cs"/>
              </a:rPr>
              <a:t>afterwards</a:t>
            </a:r>
            <a:r>
              <a:rPr kumimoji="0" lang="en-US" sz="1800" b="0" i="1" u="none" strike="noStrike" kern="1200" cap="none" spc="0" normalizeH="0" baseline="0" noProof="0" dirty="0">
                <a:ln>
                  <a:noFill/>
                </a:ln>
                <a:solidFill>
                  <a:prstClr val="black"/>
                </a:solidFill>
                <a:effectLst/>
                <a:uLnTx/>
                <a:uFillTx/>
                <a:latin typeface="Calibri"/>
                <a:ea typeface="+mn-ea"/>
                <a:cs typeface="+mn-cs"/>
              </a:rPr>
              <a:t> (as often happens in a </a:t>
            </a:r>
            <a:r>
              <a:rPr kumimoji="0" lang="en-US" sz="1800" b="0" i="1" u="none" strike="noStrike" kern="1200" cap="none" spc="0" normalizeH="0" baseline="0" noProof="0">
                <a:ln>
                  <a:noFill/>
                </a:ln>
                <a:solidFill>
                  <a:prstClr val="black"/>
                </a:solidFill>
                <a:effectLst/>
                <a:uLnTx/>
                <a:uFillTx/>
                <a:latin typeface="Calibri"/>
                <a:ea typeface="+mn-ea"/>
                <a:cs typeface="+mn-cs"/>
              </a:rPr>
              <a:t>multi-party democracy)?</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7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spTree>
    <p:extLst>
      <p:ext uri="{BB962C8B-B14F-4D97-AF65-F5344CB8AC3E}">
        <p14:creationId xmlns:p14="http://schemas.microsoft.com/office/powerpoint/2010/main" val="32867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pic>
        <p:nvPicPr>
          <p:cNvPr id="2050" name="Picture 2" descr="Image result for tom ste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731477"/>
            <a:ext cx="3394737" cy="2272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oomb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54923"/>
            <a:ext cx="3373871" cy="2249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5638800"/>
            <a:ext cx="5486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Hmm, not always.</a:t>
            </a:r>
          </a:p>
        </p:txBody>
      </p:sp>
    </p:spTree>
    <p:extLst>
      <p:ext uri="{BB962C8B-B14F-4D97-AF65-F5344CB8AC3E}">
        <p14:creationId xmlns:p14="http://schemas.microsoft.com/office/powerpoint/2010/main" val="339167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pic>
        <p:nvPicPr>
          <p:cNvPr id="2050" name="Picture 2" descr="Image result for tom ste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731477"/>
            <a:ext cx="3394737" cy="2272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oomb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54923"/>
            <a:ext cx="3373871" cy="2249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410200"/>
            <a:ext cx="84201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And note – there is often a </a:t>
            </a:r>
            <a:r>
              <a:rPr kumimoji="0" lang="en-US" sz="2800" b="1" i="1" u="none" strike="noStrike" kern="1200" cap="none" spc="0" normalizeH="0" baseline="0" noProof="0" dirty="0">
                <a:ln>
                  <a:noFill/>
                </a:ln>
                <a:solidFill>
                  <a:prstClr val="black"/>
                </a:solidFill>
                <a:effectLst/>
                <a:uLnTx/>
                <a:uFillTx/>
                <a:latin typeface="Calibri"/>
                <a:ea typeface="+mn-ea"/>
                <a:cs typeface="+mn-cs"/>
              </a:rPr>
              <a:t>negative </a:t>
            </a:r>
            <a:r>
              <a:rPr kumimoji="0" lang="en-US" sz="1800" b="0" i="1" u="none" strike="noStrike" kern="1200" cap="none" spc="0" normalizeH="0" baseline="0" noProof="0" dirty="0">
                <a:ln>
                  <a:noFill/>
                </a:ln>
                <a:solidFill>
                  <a:prstClr val="black"/>
                </a:solidFill>
                <a:effectLst/>
                <a:uLnTx/>
                <a:uFillTx/>
                <a:latin typeface="Calibri"/>
                <a:ea typeface="+mn-ea"/>
                <a:cs typeface="+mn-cs"/>
              </a:rPr>
              <a:t>correlation between how much money incumbent congressional candidates spend in reelection campaigns and their vote tallies! (Why do you suppose this is?)</a:t>
            </a:r>
          </a:p>
        </p:txBody>
      </p:sp>
    </p:spTree>
    <p:extLst>
      <p:ext uri="{BB962C8B-B14F-4D97-AF65-F5344CB8AC3E}">
        <p14:creationId xmlns:p14="http://schemas.microsoft.com/office/powerpoint/2010/main" val="24497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sp>
        <p:nvSpPr>
          <p:cNvPr id="3" name="TextBox 2"/>
          <p:cNvSpPr txBox="1"/>
          <p:nvPr/>
        </p:nvSpPr>
        <p:spPr>
          <a:xfrm>
            <a:off x="1066800" y="2057400"/>
            <a:ext cx="6858000"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But money is clearly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When an incumbent holds a large account in reserve, competition may be stifled!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“Potential” candidates may be discouraged from entering the ring because of fundraising concerns!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Well-funded corporate interests are the dominant force in the “lobbying” world of Washington 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88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sp>
        <p:nvSpPr>
          <p:cNvPr id="5" name="TextBox 4"/>
          <p:cNvSpPr txBox="1"/>
          <p:nvPr/>
        </p:nvSpPr>
        <p:spPr>
          <a:xfrm>
            <a:off x="1443404" y="2133600"/>
            <a:ext cx="6638192"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“Active learning” suggestion: Virtually “shadow” a candidate running for office.  Based on newspaper reports, tweets, and other records, how often does the candidate meet with members of the general public?  And how often does he or she meet with potential donors?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What does the ratio between the two kinds of meetings suggest about elections and representation?</a:t>
            </a:r>
          </a:p>
        </p:txBody>
      </p:sp>
    </p:spTree>
    <p:extLst>
      <p:ext uri="{BB962C8B-B14F-4D97-AF65-F5344CB8AC3E}">
        <p14:creationId xmlns:p14="http://schemas.microsoft.com/office/powerpoint/2010/main" val="364337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10600" cy="1143000"/>
          </a:xfrm>
        </p:spPr>
        <p:txBody>
          <a:bodyPr>
            <a:normAutofit fontScale="90000"/>
          </a:bodyPr>
          <a:lstStyle/>
          <a:p>
            <a:pPr marL="285750" indent="-285750" algn="l">
              <a:buFont typeface="Arial" panose="020B0604020202020204" pitchFamily="34" charset="0"/>
              <a:buChar char="•"/>
            </a:pPr>
            <a:r>
              <a:rPr lang="en-US" dirty="0"/>
              <a:t>Money determines everything in elections, right?</a:t>
            </a:r>
          </a:p>
        </p:txBody>
      </p:sp>
      <p:sp>
        <p:nvSpPr>
          <p:cNvPr id="5" name="TextBox 4"/>
          <p:cNvSpPr txBox="1"/>
          <p:nvPr/>
        </p:nvSpPr>
        <p:spPr>
          <a:xfrm>
            <a:off x="1293202" y="2209800"/>
            <a:ext cx="693859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Alternative “active learning” suggestion, for students who are interested in “data science”: in a particular congressional election cycle, calculate a correlation between candidate campaign spending and vote tally.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How far away from a perfect “1.0” is this correlation?  Is the correlation even positive?</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07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8" y="753228"/>
            <a:ext cx="7084007" cy="1080938"/>
          </a:xfrm>
        </p:spPr>
        <p:txBody>
          <a:bodyPr>
            <a:normAutofit/>
          </a:bodyPr>
          <a:lstStyle/>
          <a:p>
            <a:r>
              <a:rPr lang="en-US" sz="3400" dirty="0"/>
              <a:t>Economics &amp; Presidential Elections</a:t>
            </a:r>
          </a:p>
        </p:txBody>
      </p:sp>
      <p:sp>
        <p:nvSpPr>
          <p:cNvPr id="3" name="Content Placeholder 2"/>
          <p:cNvSpPr>
            <a:spLocks noGrp="1"/>
          </p:cNvSpPr>
          <p:nvPr>
            <p:ph idx="1"/>
          </p:nvPr>
        </p:nvSpPr>
        <p:spPr>
          <a:xfrm>
            <a:off x="495300" y="2104844"/>
            <a:ext cx="8491946" cy="4372155"/>
          </a:xfrm>
        </p:spPr>
        <p:txBody>
          <a:bodyPr>
            <a:noAutofit/>
          </a:bodyPr>
          <a:lstStyle/>
          <a:p>
            <a:pPr marL="0" indent="0">
              <a:buSzPct val="100000"/>
              <a:buNone/>
            </a:pPr>
            <a:r>
              <a:rPr lang="en-US" dirty="0" err="1"/>
              <a:t>EconEdLink’s</a:t>
            </a:r>
            <a:r>
              <a:rPr lang="en-US" dirty="0"/>
              <a:t> ‘Election Economics’ (</a:t>
            </a:r>
            <a:r>
              <a:rPr lang="en-US" dirty="0">
                <a:hlinkClick r:id="rId3"/>
              </a:rPr>
              <a:t>https://www.econedlink.org/resources/collection/election-economics/</a:t>
            </a:r>
            <a:r>
              <a:rPr lang="en-US" dirty="0"/>
              <a:t>).</a:t>
            </a:r>
          </a:p>
          <a:p>
            <a:pPr>
              <a:buSzPct val="100000"/>
            </a:pPr>
            <a:r>
              <a:rPr lang="en-US" b="1" dirty="0"/>
              <a:t>“The economy, stupid….”</a:t>
            </a:r>
          </a:p>
          <a:p>
            <a:pPr>
              <a:buSzPct val="100000"/>
            </a:pPr>
            <a:r>
              <a:rPr lang="en-US" b="1" dirty="0"/>
              <a:t>Activity: </a:t>
            </a:r>
            <a:r>
              <a:rPr lang="en-US" dirty="0"/>
              <a:t>Economic Misery and Presidential Elections</a:t>
            </a:r>
          </a:p>
          <a:p>
            <a:pPr lvl="1"/>
            <a:r>
              <a:rPr lang="en-US" sz="2400" dirty="0">
                <a:solidFill>
                  <a:srgbClr val="FFC000"/>
                </a:solidFill>
              </a:rPr>
              <a:t>Growth rate in real GDP per capita:  </a:t>
            </a:r>
            <a:r>
              <a:rPr lang="en-US" sz="2400" dirty="0"/>
              <a:t>%∆ in real GDP per person.</a:t>
            </a:r>
          </a:p>
          <a:p>
            <a:pPr lvl="1"/>
            <a:r>
              <a:rPr lang="en-US" sz="2400" dirty="0">
                <a:solidFill>
                  <a:srgbClr val="FFC000"/>
                </a:solidFill>
              </a:rPr>
              <a:t>‘Misery Index’:  </a:t>
            </a:r>
            <a:r>
              <a:rPr lang="en-US" sz="2400" dirty="0"/>
              <a:t>unemployment rate (U3) + the inflation (CPI-U) rate.</a:t>
            </a:r>
          </a:p>
          <a:p>
            <a:pPr lvl="2"/>
            <a:r>
              <a:rPr lang="en-US" sz="2400" dirty="0"/>
              <a:t>What predictive rules can you hypothesize?</a:t>
            </a:r>
          </a:p>
        </p:txBody>
      </p:sp>
    </p:spTree>
    <p:extLst>
      <p:ext uri="{BB962C8B-B14F-4D97-AF65-F5344CB8AC3E}">
        <p14:creationId xmlns:p14="http://schemas.microsoft.com/office/powerpoint/2010/main" val="25203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3164" b="1527"/>
          <a:stretch/>
        </p:blipFill>
        <p:spPr>
          <a:xfrm>
            <a:off x="1840638" y="169817"/>
            <a:ext cx="5388677" cy="6688183"/>
          </a:xfrm>
          <a:prstGeom prst="rect">
            <a:avLst/>
          </a:prstGeom>
        </p:spPr>
      </p:pic>
      <p:sp>
        <p:nvSpPr>
          <p:cNvPr id="6" name="Rectangle 5"/>
          <p:cNvSpPr/>
          <p:nvPr/>
        </p:nvSpPr>
        <p:spPr>
          <a:xfrm>
            <a:off x="2664823" y="3213463"/>
            <a:ext cx="4454434" cy="914400"/>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4823" y="4219303"/>
            <a:ext cx="4564492" cy="1092925"/>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64823" y="5264333"/>
            <a:ext cx="4564492" cy="1092925"/>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87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Economic Indicators</a:t>
            </a:r>
          </a:p>
        </p:txBody>
      </p:sp>
      <p:sp>
        <p:nvSpPr>
          <p:cNvPr id="3" name="Content Placeholder 2"/>
          <p:cNvSpPr>
            <a:spLocks noGrp="1"/>
          </p:cNvSpPr>
          <p:nvPr>
            <p:ph idx="1"/>
          </p:nvPr>
        </p:nvSpPr>
        <p:spPr/>
        <p:txBody>
          <a:bodyPr>
            <a:normAutofit fontScale="92500" lnSpcReduction="20000"/>
          </a:bodyPr>
          <a:lstStyle/>
          <a:p>
            <a:r>
              <a:rPr lang="en-US" dirty="0">
                <a:solidFill>
                  <a:srgbClr val="FFC000"/>
                </a:solidFill>
              </a:rPr>
              <a:t>Unemployment Rate:  </a:t>
            </a:r>
            <a:r>
              <a:rPr lang="en-US" dirty="0"/>
              <a:t>The percentage of people in the labor force who are unemployed</a:t>
            </a:r>
          </a:p>
          <a:p>
            <a:r>
              <a:rPr lang="en-US" dirty="0">
                <a:solidFill>
                  <a:srgbClr val="FFC000"/>
                </a:solidFill>
              </a:rPr>
              <a:t>Inflation Rate:  </a:t>
            </a:r>
            <a:r>
              <a:rPr lang="en-US" dirty="0"/>
              <a:t>The percentage increase in the overall price level</a:t>
            </a:r>
          </a:p>
          <a:p>
            <a:r>
              <a:rPr lang="en-US" dirty="0">
                <a:solidFill>
                  <a:srgbClr val="FFC000"/>
                </a:solidFill>
              </a:rPr>
              <a:t>Real GDP: </a:t>
            </a:r>
            <a:r>
              <a:rPr lang="en-US" dirty="0"/>
              <a:t>The value of all final goods and services produced in a country in a year, expressed in terms of constant dollars.</a:t>
            </a:r>
          </a:p>
          <a:p>
            <a:r>
              <a:rPr lang="en-US" dirty="0"/>
              <a:t>Two Statistics Based on These Indicators</a:t>
            </a:r>
          </a:p>
          <a:p>
            <a:pPr lvl="1"/>
            <a:r>
              <a:rPr lang="en-US" dirty="0">
                <a:solidFill>
                  <a:srgbClr val="FFC000"/>
                </a:solidFill>
              </a:rPr>
              <a:t>Misery Index:  </a:t>
            </a:r>
            <a:r>
              <a:rPr lang="en-US" dirty="0"/>
              <a:t>The sum of the unemployment rate and the inflation rate.</a:t>
            </a:r>
          </a:p>
          <a:p>
            <a:pPr lvl="1"/>
            <a:r>
              <a:rPr lang="en-US" dirty="0">
                <a:solidFill>
                  <a:srgbClr val="FFC000"/>
                </a:solidFill>
              </a:rPr>
              <a:t>Growth Rate in real GDP per capita:  </a:t>
            </a:r>
            <a:r>
              <a:rPr lang="en-US" dirty="0"/>
              <a:t>The percentage change in real GDP per person </a:t>
            </a:r>
          </a:p>
        </p:txBody>
      </p:sp>
    </p:spTree>
    <p:extLst>
      <p:ext uri="{BB962C8B-B14F-4D97-AF65-F5344CB8AC3E}">
        <p14:creationId xmlns:p14="http://schemas.microsoft.com/office/powerpoint/2010/main" val="23470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r>
              <a:rPr lang="en-US" sz="3600" dirty="0"/>
              <a:t>SOME ECONOMIC RULES THAT WORK WELL</a:t>
            </a:r>
            <a:br>
              <a:rPr lang="en-US" dirty="0"/>
            </a:b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a:t>A real GDP per capita growth rule:</a:t>
            </a:r>
            <a:endParaRPr lang="en-US" dirty="0"/>
          </a:p>
          <a:p>
            <a:pPr marL="0" indent="0">
              <a:buNone/>
            </a:pPr>
            <a:r>
              <a:rPr lang="en-US" b="1" dirty="0"/>
              <a:t> </a:t>
            </a:r>
            <a:endParaRPr lang="en-US" dirty="0"/>
          </a:p>
          <a:p>
            <a:pPr marL="0" indent="0">
              <a:buNone/>
            </a:pPr>
            <a:r>
              <a:rPr lang="en-US" dirty="0"/>
              <a:t>The incumbent party usually wins if…</a:t>
            </a:r>
          </a:p>
          <a:p>
            <a:pPr marL="0" indent="0">
              <a:buNone/>
            </a:pPr>
            <a:r>
              <a:rPr lang="en-US" dirty="0"/>
              <a:t>The growth rate of real GDP per capita accelerates (is a higher %) in the election year than the previous year.</a:t>
            </a:r>
          </a:p>
          <a:p>
            <a:pPr marL="0" indent="0">
              <a:buNone/>
            </a:pPr>
            <a:r>
              <a:rPr lang="en-US" dirty="0"/>
              <a:t> </a:t>
            </a:r>
          </a:p>
          <a:p>
            <a:pPr marL="0" indent="0">
              <a:buNone/>
            </a:pPr>
            <a:r>
              <a:rPr lang="en-US" b="1" dirty="0"/>
              <a:t>A Misery Index rule:</a:t>
            </a:r>
            <a:endParaRPr lang="en-US" dirty="0"/>
          </a:p>
          <a:p>
            <a:pPr marL="0" indent="0">
              <a:buNone/>
            </a:pPr>
            <a:r>
              <a:rPr lang="en-US" b="1" dirty="0"/>
              <a:t> </a:t>
            </a:r>
            <a:endParaRPr lang="en-US" dirty="0"/>
          </a:p>
          <a:p>
            <a:pPr marL="0" indent="0">
              <a:buNone/>
            </a:pPr>
            <a:r>
              <a:rPr lang="en-US" dirty="0"/>
              <a:t>The incumbent usually wins if:</a:t>
            </a:r>
          </a:p>
          <a:p>
            <a:pPr marL="0" indent="0">
              <a:buNone/>
            </a:pPr>
            <a:r>
              <a:rPr lang="en-US" dirty="0"/>
              <a:t>The Misery Index has not increased from the year prior to the election.</a:t>
            </a:r>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a:t>A Guaranteed Loss Rule:</a:t>
            </a:r>
            <a:endParaRPr lang="en-US" dirty="0"/>
          </a:p>
          <a:p>
            <a:pPr marL="0" indent="0">
              <a:buNone/>
            </a:pPr>
            <a:r>
              <a:rPr lang="en-US" b="1" dirty="0"/>
              <a:t> </a:t>
            </a:r>
            <a:endParaRPr lang="en-US" dirty="0"/>
          </a:p>
          <a:p>
            <a:pPr marL="0" indent="0">
              <a:buNone/>
            </a:pPr>
            <a:r>
              <a:rPr lang="en-US" dirty="0"/>
              <a:t>The incumbent party has always lost if…</a:t>
            </a:r>
          </a:p>
          <a:p>
            <a:pPr marL="0" indent="0">
              <a:buNone/>
            </a:pPr>
            <a:r>
              <a:rPr lang="en-US" dirty="0"/>
              <a:t> </a:t>
            </a:r>
          </a:p>
          <a:p>
            <a:pPr lvl="0"/>
            <a:r>
              <a:rPr lang="en-US" dirty="0"/>
              <a:t>The real GDP per capita growth  decelerates (is a lower%) in the election year than the previous year.</a:t>
            </a:r>
          </a:p>
          <a:p>
            <a:pPr marL="0" indent="0">
              <a:buNone/>
            </a:pPr>
            <a:r>
              <a:rPr lang="en-US" dirty="0"/>
              <a:t> </a:t>
            </a:r>
          </a:p>
          <a:p>
            <a:pPr lvl="0"/>
            <a:r>
              <a:rPr lang="en-US" dirty="0"/>
              <a:t>The Misery Index has increased from the year prior to the election to the year of the election.</a:t>
            </a:r>
          </a:p>
          <a:p>
            <a:pPr marL="0" indent="0">
              <a:buNone/>
            </a:pPr>
            <a:endParaRPr lang="en-US" dirty="0"/>
          </a:p>
        </p:txBody>
      </p:sp>
      <p:sp>
        <p:nvSpPr>
          <p:cNvPr id="6" name="TextBox 5"/>
          <p:cNvSpPr txBox="1"/>
          <p:nvPr/>
        </p:nvSpPr>
        <p:spPr>
          <a:xfrm>
            <a:off x="-735980" y="138275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6210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685800"/>
            <a:ext cx="453801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19" y="888521"/>
            <a:ext cx="4462045" cy="524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10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Economic Misery and Presidential Elections</a:t>
            </a:r>
          </a:p>
        </p:txBody>
      </p:sp>
      <p:sp>
        <p:nvSpPr>
          <p:cNvPr id="3" name="Content Placeholder 2"/>
          <p:cNvSpPr>
            <a:spLocks noGrp="1"/>
          </p:cNvSpPr>
          <p:nvPr>
            <p:ph idx="1"/>
          </p:nvPr>
        </p:nvSpPr>
        <p:spPr>
          <a:xfrm>
            <a:off x="305519" y="2049107"/>
            <a:ext cx="8229600" cy="1143000"/>
          </a:xfrm>
        </p:spPr>
        <p:txBody>
          <a:bodyPr>
            <a:noAutofit/>
          </a:bodyPr>
          <a:lstStyle/>
          <a:p>
            <a:pPr marL="0" indent="0">
              <a:buNone/>
            </a:pPr>
            <a:r>
              <a:rPr lang="en-US" sz="2800" dirty="0"/>
              <a:t>2020 Election: </a:t>
            </a:r>
            <a:r>
              <a:rPr lang="en-US" dirty="0"/>
              <a:t>Predictions???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8539594"/>
              </p:ext>
            </p:extLst>
          </p:nvPr>
        </p:nvGraphicFramePr>
        <p:xfrm>
          <a:off x="533400" y="2514600"/>
          <a:ext cx="8229600" cy="3505200"/>
        </p:xfrm>
        <a:graphic>
          <a:graphicData uri="http://schemas.openxmlformats.org/drawingml/2006/table">
            <a:tbl>
              <a:tblPr firstRow="1" bandRow="1">
                <a:tableStyleId>{5C22544A-7EE6-4342-B048-85BDC9FD1C3A}</a:tableStyleId>
              </a:tblPr>
              <a:tblGrid>
                <a:gridCol w="914403">
                  <a:extLst>
                    <a:ext uri="{9D8B030D-6E8A-4147-A177-3AD203B41FA5}">
                      <a16:colId xmlns:a16="http://schemas.microsoft.com/office/drawing/2014/main" val="20000"/>
                    </a:ext>
                  </a:extLst>
                </a:gridCol>
                <a:gridCol w="914397">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838203">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1142997">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579120">
                <a:tc>
                  <a:txBody>
                    <a:bodyPr/>
                    <a:lstStyle/>
                    <a:p>
                      <a:endParaRPr lang="en-US" dirty="0"/>
                    </a:p>
                  </a:txBody>
                  <a:tcPr/>
                </a:tc>
                <a:tc>
                  <a:txBody>
                    <a:bodyPr/>
                    <a:lstStyle/>
                    <a:p>
                      <a:r>
                        <a:rPr lang="en-US" sz="1400" dirty="0"/>
                        <a:t>Growth Real</a:t>
                      </a:r>
                      <a:r>
                        <a:rPr lang="en-US" sz="1400" baseline="0" dirty="0"/>
                        <a:t> GDP/</a:t>
                      </a:r>
                    </a:p>
                    <a:p>
                      <a:r>
                        <a:rPr lang="en-US" sz="1400" baseline="0" dirty="0"/>
                        <a:t>capita</a:t>
                      </a:r>
                      <a:endParaRPr lang="en-US" sz="1400" dirty="0"/>
                    </a:p>
                  </a:txBody>
                  <a:tcPr/>
                </a:tc>
                <a:tc>
                  <a:txBody>
                    <a:bodyPr/>
                    <a:lstStyle/>
                    <a:p>
                      <a:r>
                        <a:rPr lang="en-US" sz="1400" dirty="0" err="1"/>
                        <a:t>Unemp</a:t>
                      </a:r>
                      <a:r>
                        <a:rPr lang="en-US" sz="1400" dirty="0"/>
                        <a:t>.</a:t>
                      </a:r>
                      <a:r>
                        <a:rPr lang="en-US" sz="1400" baseline="0" dirty="0"/>
                        <a:t> Rate (%)</a:t>
                      </a:r>
                      <a:endParaRPr lang="en-US" sz="1400" dirty="0"/>
                    </a:p>
                  </a:txBody>
                  <a:tcPr/>
                </a:tc>
                <a:tc>
                  <a:txBody>
                    <a:bodyPr/>
                    <a:lstStyle/>
                    <a:p>
                      <a:r>
                        <a:rPr lang="en-US" sz="1400" dirty="0"/>
                        <a:t>Inflation Rate (%)</a:t>
                      </a:r>
                    </a:p>
                  </a:txBody>
                  <a:tcPr/>
                </a:tc>
                <a:tc>
                  <a:txBody>
                    <a:bodyPr/>
                    <a:lstStyle/>
                    <a:p>
                      <a:r>
                        <a:rPr lang="en-US" sz="1400" dirty="0"/>
                        <a:t>Misery Index</a:t>
                      </a:r>
                    </a:p>
                  </a:txBody>
                  <a:tcPr/>
                </a:tc>
                <a:tc>
                  <a:txBody>
                    <a:bodyPr/>
                    <a:lstStyle/>
                    <a:p>
                      <a:r>
                        <a:rPr lang="en-US" sz="1400" dirty="0"/>
                        <a:t>GDP Growth Rule?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Misery Index Rule?</a:t>
                      </a:r>
                    </a:p>
                    <a:p>
                      <a:endParaRPr lang="en-US" sz="1400" dirty="0"/>
                    </a:p>
                  </a:txBody>
                  <a:tcPr/>
                </a:tc>
                <a:tc>
                  <a:txBody>
                    <a:bodyPr/>
                    <a:lstStyle/>
                    <a:p>
                      <a:r>
                        <a:rPr lang="en-US" sz="1200" dirty="0"/>
                        <a:t>Candidates?</a:t>
                      </a:r>
                    </a:p>
                  </a:txBody>
                  <a:tcPr/>
                </a:tc>
                <a:tc>
                  <a:txBody>
                    <a:bodyPr/>
                    <a:lstStyle/>
                    <a:p>
                      <a:r>
                        <a:rPr lang="en-US" sz="1050" dirty="0"/>
                        <a:t>Incumbent  </a:t>
                      </a:r>
                      <a:r>
                        <a:rPr lang="en-US" sz="1200" dirty="0"/>
                        <a:t>W/L?</a:t>
                      </a:r>
                    </a:p>
                  </a:txBody>
                  <a:tcPr/>
                </a:tc>
                <a:extLst>
                  <a:ext uri="{0D108BD9-81ED-4DB2-BD59-A6C34878D82A}">
                    <a16:rowId xmlns:a16="http://schemas.microsoft.com/office/drawing/2014/main" val="10000"/>
                  </a:ext>
                </a:extLst>
              </a:tr>
              <a:tr h="579120">
                <a:tc>
                  <a:txBody>
                    <a:bodyPr/>
                    <a:lstStyle/>
                    <a:p>
                      <a:r>
                        <a:rPr lang="en-US" sz="1600" dirty="0"/>
                        <a:t>2017</a:t>
                      </a:r>
                    </a:p>
                  </a:txBody>
                  <a:tcPr/>
                </a:tc>
                <a:tc>
                  <a:txBody>
                    <a:bodyPr/>
                    <a:lstStyle/>
                    <a:p>
                      <a:r>
                        <a:rPr lang="en-US" dirty="0"/>
                        <a:t>1.7</a:t>
                      </a:r>
                    </a:p>
                  </a:txBody>
                  <a:tcPr/>
                </a:tc>
                <a:tc>
                  <a:txBody>
                    <a:bodyPr/>
                    <a:lstStyle/>
                    <a:p>
                      <a:r>
                        <a:rPr lang="en-US" dirty="0"/>
                        <a:t>4.4</a:t>
                      </a:r>
                    </a:p>
                  </a:txBody>
                  <a:tcPr/>
                </a:tc>
                <a:tc>
                  <a:txBody>
                    <a:bodyPr/>
                    <a:lstStyle/>
                    <a:p>
                      <a:r>
                        <a:rPr lang="en-US" dirty="0"/>
                        <a:t>2.1</a:t>
                      </a:r>
                    </a:p>
                  </a:txBody>
                  <a:tcPr/>
                </a:tc>
                <a:tc>
                  <a:txBody>
                    <a:bodyPr/>
                    <a:lstStyle/>
                    <a:p>
                      <a:r>
                        <a:rPr lang="en-US" dirty="0"/>
                        <a:t>6.5</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79120">
                <a:tc>
                  <a:txBody>
                    <a:bodyPr/>
                    <a:lstStyle/>
                    <a:p>
                      <a:r>
                        <a:rPr lang="en-US" sz="1600" dirty="0"/>
                        <a:t>2018</a:t>
                      </a:r>
                    </a:p>
                  </a:txBody>
                  <a:tcPr/>
                </a:tc>
                <a:tc>
                  <a:txBody>
                    <a:bodyPr/>
                    <a:lstStyle/>
                    <a:p>
                      <a:r>
                        <a:rPr lang="en-US" dirty="0"/>
                        <a:t>2.3</a:t>
                      </a:r>
                    </a:p>
                  </a:txBody>
                  <a:tcPr/>
                </a:tc>
                <a:tc>
                  <a:txBody>
                    <a:bodyPr/>
                    <a:lstStyle/>
                    <a:p>
                      <a:r>
                        <a:rPr lang="en-US" dirty="0"/>
                        <a:t>3.9</a:t>
                      </a:r>
                    </a:p>
                  </a:txBody>
                  <a:tcPr/>
                </a:tc>
                <a:tc>
                  <a:txBody>
                    <a:bodyPr/>
                    <a:lstStyle/>
                    <a:p>
                      <a:r>
                        <a:rPr lang="en-US" dirty="0"/>
                        <a:t>2.4</a:t>
                      </a:r>
                    </a:p>
                  </a:txBody>
                  <a:tcPr/>
                </a:tc>
                <a:tc>
                  <a:txBody>
                    <a:bodyPr/>
                    <a:lstStyle/>
                    <a:p>
                      <a:r>
                        <a:rPr lang="en-US" dirty="0"/>
                        <a:t>6.3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579120">
                <a:tc>
                  <a:txBody>
                    <a:bodyPr/>
                    <a:lstStyle/>
                    <a:p>
                      <a:r>
                        <a:rPr lang="en-US" sz="1600" dirty="0"/>
                        <a:t>2019</a:t>
                      </a:r>
                    </a:p>
                  </a:txBody>
                  <a:tcPr/>
                </a:tc>
                <a:tc>
                  <a:txBody>
                    <a:bodyPr/>
                    <a:lstStyle/>
                    <a:p>
                      <a:r>
                        <a:rPr lang="en-US" dirty="0"/>
                        <a:t>2.0</a:t>
                      </a:r>
                    </a:p>
                  </a:txBody>
                  <a:tcPr/>
                </a:tc>
                <a:tc>
                  <a:txBody>
                    <a:bodyPr/>
                    <a:lstStyle/>
                    <a:p>
                      <a:r>
                        <a:rPr lang="en-US" dirty="0"/>
                        <a:t>3.8</a:t>
                      </a:r>
                    </a:p>
                  </a:txBody>
                  <a:tcPr/>
                </a:tc>
                <a:tc>
                  <a:txBody>
                    <a:bodyPr/>
                    <a:lstStyle/>
                    <a:p>
                      <a:r>
                        <a:rPr lang="en-US" dirty="0"/>
                        <a:t>2.5</a:t>
                      </a:r>
                    </a:p>
                  </a:txBody>
                  <a:tcPr/>
                </a:tc>
                <a:tc>
                  <a:txBody>
                    <a:bodyPr/>
                    <a:lstStyle/>
                    <a:p>
                      <a:r>
                        <a:rPr lang="en-US" dirty="0"/>
                        <a:t>6.3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579120">
                <a:tc>
                  <a:txBody>
                    <a:bodyPr/>
                    <a:lstStyle/>
                    <a:p>
                      <a:r>
                        <a:rPr lang="en-US" sz="1600" dirty="0"/>
                        <a:t>2020</a:t>
                      </a:r>
                      <a:r>
                        <a:rPr lang="en-US" sz="1600" baseline="0" dirty="0"/>
                        <a:t> (thru 3/1)</a:t>
                      </a:r>
                      <a:endParaRPr lang="en-US" sz="1600" dirty="0"/>
                    </a:p>
                  </a:txBody>
                  <a:tcPr/>
                </a:tc>
                <a:tc>
                  <a:txBody>
                    <a:bodyPr/>
                    <a:lstStyle/>
                    <a:p>
                      <a:r>
                        <a:rPr lang="en-US" baseline="0" dirty="0"/>
                        <a:t>2.1</a:t>
                      </a:r>
                      <a:r>
                        <a:rPr lang="en-US" baseline="300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a:t>
                      </a:r>
                      <a:r>
                        <a:rPr lang="en-US" baseline="30000" dirty="0"/>
                        <a:t>b</a:t>
                      </a:r>
                    </a:p>
                    <a:p>
                      <a:endParaRPr lang="en-US"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a:t>
                      </a:r>
                      <a:r>
                        <a:rPr lang="en-US" baseline="30000" dirty="0"/>
                        <a:t>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30000" dirty="0"/>
                    </a:p>
                  </a:txBody>
                  <a:tcPr/>
                </a:tc>
                <a:tc>
                  <a:txBody>
                    <a:bodyPr/>
                    <a:lstStyle/>
                    <a:p>
                      <a:r>
                        <a:rPr lang="en-US" dirty="0"/>
                        <a:t>5.8</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85004" y="6340415"/>
            <a:ext cx="5102679" cy="369332"/>
          </a:xfrm>
          <a:prstGeom prst="rect">
            <a:avLst/>
          </a:prstGeom>
          <a:noFill/>
        </p:spPr>
        <p:txBody>
          <a:bodyPr wrap="none" rtlCol="0">
            <a:spAutoFit/>
          </a:bodyPr>
          <a:lstStyle/>
          <a:p>
            <a:r>
              <a:rPr lang="en-US" baseline="30000" dirty="0" err="1"/>
              <a:t>a</a:t>
            </a:r>
            <a:r>
              <a:rPr lang="en-US" dirty="0" err="1"/>
              <a:t>using</a:t>
            </a:r>
            <a:r>
              <a:rPr lang="en-US" dirty="0"/>
              <a:t> projected 2020 data   </a:t>
            </a:r>
            <a:r>
              <a:rPr lang="en-US" baseline="30000" dirty="0" err="1"/>
              <a:t>b</a:t>
            </a:r>
            <a:r>
              <a:rPr lang="en-US" dirty="0" err="1"/>
              <a:t>through</a:t>
            </a:r>
            <a:r>
              <a:rPr lang="en-US" dirty="0"/>
              <a:t> Feb. 2020</a:t>
            </a:r>
          </a:p>
        </p:txBody>
      </p:sp>
    </p:spTree>
    <p:extLst>
      <p:ext uri="{BB962C8B-B14F-4D97-AF65-F5344CB8AC3E}">
        <p14:creationId xmlns:p14="http://schemas.microsoft.com/office/powerpoint/2010/main" val="6832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Ackerman PD Series webpage</a:t>
            </a:r>
          </a:p>
        </p:txBody>
      </p:sp>
      <p:sp>
        <p:nvSpPr>
          <p:cNvPr id="3" name="Content Placeholder 2"/>
          <p:cNvSpPr>
            <a:spLocks noGrp="1"/>
          </p:cNvSpPr>
          <p:nvPr>
            <p:ph idx="1"/>
          </p:nvPr>
        </p:nvSpPr>
        <p:spPr>
          <a:xfrm>
            <a:off x="510241" y="2063931"/>
            <a:ext cx="7787939" cy="4532812"/>
          </a:xfrm>
        </p:spPr>
        <p:txBody>
          <a:bodyPr>
            <a:normAutofit/>
          </a:bodyPr>
          <a:lstStyle/>
          <a:p>
            <a:r>
              <a:rPr lang="en-US" sz="2200" dirty="0"/>
              <a:t>Resources for all three PD sessions: </a:t>
            </a:r>
            <a:r>
              <a:rPr lang="en-US" sz="2000" dirty="0">
                <a:hlinkClick r:id="rId2"/>
              </a:rPr>
              <a:t>https://www.education.purdue.edu/ackerman-center/programs/professional-development/</a:t>
            </a:r>
            <a:endParaRPr lang="en-US" sz="2000" dirty="0"/>
          </a:p>
          <a:p>
            <a:r>
              <a:rPr lang="en-US" sz="2000" dirty="0"/>
              <a:t>Follow the Ackerman Center on </a:t>
            </a:r>
            <a:r>
              <a:rPr lang="en-US" sz="2000" dirty="0">
                <a:hlinkClick r:id="rId3"/>
              </a:rPr>
              <a:t>Facebook</a:t>
            </a:r>
            <a:endParaRPr lang="en-US" sz="2000" dirty="0"/>
          </a:p>
        </p:txBody>
      </p:sp>
    </p:spTree>
    <p:extLst>
      <p:ext uri="{BB962C8B-B14F-4D97-AF65-F5344CB8AC3E}">
        <p14:creationId xmlns:p14="http://schemas.microsoft.com/office/powerpoint/2010/main" val="14684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first…a little humor!</a:t>
            </a:r>
          </a:p>
        </p:txBody>
      </p:sp>
      <p:pic>
        <p:nvPicPr>
          <p:cNvPr id="4" name="Picture 3"/>
          <p:cNvPicPr>
            <a:picLocks noChangeAspect="1"/>
          </p:cNvPicPr>
          <p:nvPr/>
        </p:nvPicPr>
        <p:blipFill>
          <a:blip r:embed="rId2"/>
          <a:stretch>
            <a:fillRect/>
          </a:stretch>
        </p:blipFill>
        <p:spPr>
          <a:xfrm>
            <a:off x="1021787" y="1690996"/>
            <a:ext cx="5953125" cy="4857750"/>
          </a:xfrm>
          <a:prstGeom prst="rect">
            <a:avLst/>
          </a:prstGeom>
        </p:spPr>
      </p:pic>
      <p:pic>
        <p:nvPicPr>
          <p:cNvPr id="6" name="Picture 5"/>
          <p:cNvPicPr>
            <a:picLocks noChangeAspect="1"/>
          </p:cNvPicPr>
          <p:nvPr/>
        </p:nvPicPr>
        <p:blipFill>
          <a:blip r:embed="rId3"/>
          <a:stretch>
            <a:fillRect/>
          </a:stretch>
        </p:blipFill>
        <p:spPr>
          <a:xfrm>
            <a:off x="1072674" y="1728172"/>
            <a:ext cx="6096000" cy="4572000"/>
          </a:xfrm>
          <a:prstGeom prst="rect">
            <a:avLst/>
          </a:prstGeom>
        </p:spPr>
      </p:pic>
      <p:pic>
        <p:nvPicPr>
          <p:cNvPr id="8" name="Picture 7"/>
          <p:cNvPicPr>
            <a:picLocks noChangeAspect="1"/>
          </p:cNvPicPr>
          <p:nvPr/>
        </p:nvPicPr>
        <p:blipFill>
          <a:blip r:embed="rId4"/>
          <a:stretch>
            <a:fillRect/>
          </a:stretch>
        </p:blipFill>
        <p:spPr>
          <a:xfrm>
            <a:off x="1072674" y="1834166"/>
            <a:ext cx="5715000" cy="4429125"/>
          </a:xfrm>
          <a:prstGeom prst="rect">
            <a:avLst/>
          </a:prstGeom>
        </p:spPr>
      </p:pic>
      <p:pic>
        <p:nvPicPr>
          <p:cNvPr id="9" name="Picture 8"/>
          <p:cNvPicPr>
            <a:picLocks noChangeAspect="1"/>
          </p:cNvPicPr>
          <p:nvPr/>
        </p:nvPicPr>
        <p:blipFill>
          <a:blip r:embed="rId5"/>
          <a:stretch>
            <a:fillRect/>
          </a:stretch>
        </p:blipFill>
        <p:spPr>
          <a:xfrm>
            <a:off x="358299" y="1728172"/>
            <a:ext cx="7143750" cy="5143500"/>
          </a:xfrm>
          <a:prstGeom prst="rect">
            <a:avLst/>
          </a:prstGeom>
        </p:spPr>
      </p:pic>
      <p:pic>
        <p:nvPicPr>
          <p:cNvPr id="10" name="Picture 9"/>
          <p:cNvPicPr>
            <a:picLocks noChangeAspect="1"/>
          </p:cNvPicPr>
          <p:nvPr/>
        </p:nvPicPr>
        <p:blipFill>
          <a:blip r:embed="rId6"/>
          <a:stretch>
            <a:fillRect/>
          </a:stretch>
        </p:blipFill>
        <p:spPr>
          <a:xfrm>
            <a:off x="1021786" y="1786708"/>
            <a:ext cx="5953125" cy="4886325"/>
          </a:xfrm>
          <a:prstGeom prst="rect">
            <a:avLst/>
          </a:prstGeom>
        </p:spPr>
      </p:pic>
    </p:spTree>
    <p:extLst>
      <p:ext uri="{BB962C8B-B14F-4D97-AF65-F5344CB8AC3E}">
        <p14:creationId xmlns:p14="http://schemas.microsoft.com/office/powerpoint/2010/main" val="366465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topic?</a:t>
            </a:r>
          </a:p>
        </p:txBody>
      </p:sp>
      <p:sp>
        <p:nvSpPr>
          <p:cNvPr id="3" name="Content Placeholder 2"/>
          <p:cNvSpPr>
            <a:spLocks noGrp="1"/>
          </p:cNvSpPr>
          <p:nvPr>
            <p:ph idx="1"/>
          </p:nvPr>
        </p:nvSpPr>
        <p:spPr>
          <a:xfrm>
            <a:off x="510241" y="2063931"/>
            <a:ext cx="8495736" cy="4532812"/>
          </a:xfrm>
        </p:spPr>
        <p:txBody>
          <a:bodyPr>
            <a:normAutofit/>
          </a:bodyPr>
          <a:lstStyle/>
          <a:p>
            <a:r>
              <a:rPr lang="en-US" sz="2800" dirty="0"/>
              <a:t>‘Election season’ is heating up!</a:t>
            </a:r>
          </a:p>
          <a:p>
            <a:pPr lvl="1"/>
            <a:r>
              <a:rPr lang="en-US" sz="2400" dirty="0"/>
              <a:t>Super Tuesday; thinning of Democratic field…</a:t>
            </a:r>
          </a:p>
          <a:p>
            <a:r>
              <a:rPr lang="en-US" sz="2800" dirty="0"/>
              <a:t>Importance of fact-based analysis/lesson plans</a:t>
            </a:r>
          </a:p>
          <a:p>
            <a:r>
              <a:rPr lang="en-US" sz="2800" dirty="0"/>
              <a:t>Chance to ask an expert questions about presidential elections that you always wanted to know the answers to….e.g.,</a:t>
            </a:r>
          </a:p>
          <a:p>
            <a:pPr lvl="1"/>
            <a:r>
              <a:rPr lang="en-US" sz="2400" dirty="0"/>
              <a:t>How does polling work?</a:t>
            </a:r>
          </a:p>
          <a:p>
            <a:pPr lvl="1"/>
            <a:r>
              <a:rPr lang="en-US" sz="2400" dirty="0"/>
              <a:t>What happens ‘behind the scenes’?</a:t>
            </a:r>
          </a:p>
          <a:p>
            <a:pPr lvl="1"/>
            <a:r>
              <a:rPr lang="en-US" sz="2400" dirty="0"/>
              <a:t>Why do we have two major parties?</a:t>
            </a:r>
          </a:p>
        </p:txBody>
      </p:sp>
    </p:spTree>
    <p:extLst>
      <p:ext uri="{BB962C8B-B14F-4D97-AF65-F5344CB8AC3E}">
        <p14:creationId xmlns:p14="http://schemas.microsoft.com/office/powerpoint/2010/main" val="407302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67636</TotalTime>
  <Words>2615</Words>
  <Application>Microsoft Office PowerPoint</Application>
  <PresentationFormat>On-screen Show (4:3)</PresentationFormat>
  <Paragraphs>369</Paragraphs>
  <Slides>63</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63</vt:i4>
      </vt:variant>
    </vt:vector>
  </HeadingPairs>
  <TitlesOfParts>
    <vt:vector size="73" baseType="lpstr">
      <vt:lpstr>Arial</vt:lpstr>
      <vt:lpstr>Calibri</vt:lpstr>
      <vt:lpstr>Calibri Light</vt:lpstr>
      <vt:lpstr>Impact</vt:lpstr>
      <vt:lpstr>Trebuchet MS</vt:lpstr>
      <vt:lpstr>Wingdings</vt:lpstr>
      <vt:lpstr>Berlin</vt:lpstr>
      <vt:lpstr>Retrospect</vt:lpstr>
      <vt:lpstr>Office Theme</vt:lpstr>
      <vt:lpstr>1_Office Theme</vt:lpstr>
      <vt:lpstr>Understanding the Election Machine</vt:lpstr>
      <vt:lpstr>Welcome….</vt:lpstr>
      <vt:lpstr>PowerPoint Presentation</vt:lpstr>
      <vt:lpstr>Ackerman Center for  Democratic Citizenship</vt:lpstr>
      <vt:lpstr>PowerPoint Presentation</vt:lpstr>
      <vt:lpstr>PowerPoint Presentation</vt:lpstr>
      <vt:lpstr>Ackerman PD Series webpage</vt:lpstr>
      <vt:lpstr>But first…a little humor!</vt:lpstr>
      <vt:lpstr>Why this topic?</vt:lpstr>
      <vt:lpstr>Economics &amp; Presidential Elections</vt:lpstr>
      <vt:lpstr> Economic Rules in Presidential Elections </vt:lpstr>
      <vt:lpstr>PowerPoint Presentation</vt:lpstr>
      <vt:lpstr>PowerPoint Presentation</vt:lpstr>
      <vt:lpstr>Economic Misery and Presidential Elections</vt:lpstr>
      <vt:lpstr>Pre-session brainstorming…</vt:lpstr>
      <vt:lpstr>Jay McCann</vt:lpstr>
      <vt:lpstr>Teaching about Elections (Despite the Politics)</vt:lpstr>
      <vt:lpstr>The Spirit of the Times?</vt:lpstr>
      <vt:lpstr>The Spirit of the Times?</vt:lpstr>
      <vt:lpstr>Our Students Ask the Darnest Things</vt:lpstr>
      <vt:lpstr>Our Students Ask the Darndest Things</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Do polls in politics make any sense? Should I even care about them?</vt:lpstr>
      <vt:lpstr>I hear so much about “fake news” – how do I tell what’s right?</vt:lpstr>
      <vt:lpstr>I hear so much about “fake news” – how do I tell what’s right?</vt:lpstr>
      <vt:lpstr>I hear so much about “fake news” – how do I tell what’s right?</vt:lpstr>
      <vt:lpstr>I hear so much about “fake news” – how do I tell what’s right?</vt:lpstr>
      <vt:lpstr>I hear so much about “fake news” – how do I tell what’s right?</vt:lpstr>
      <vt:lpstr>I hear so much about “fake news” – how do I tell what’s right?</vt:lpstr>
      <vt:lpstr>I hear so much about “fake news” – how do I tell what’s right?</vt:lpstr>
      <vt:lpstr>I hear so much about “fake news” – how do I tell what’s right?</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Why do we have just two main parties?</vt:lpstr>
      <vt:lpstr>Money determines everything in elections, right?</vt:lpstr>
      <vt:lpstr>Money determines everything in elections, right?</vt:lpstr>
      <vt:lpstr>Money determines everything in elections, right?</vt:lpstr>
      <vt:lpstr>Money determines everything in elections, right?</vt:lpstr>
      <vt:lpstr>Money determines everything in elections, right?</vt:lpstr>
      <vt:lpstr>Money determines everything in elections, right?</vt:lpstr>
      <vt:lpstr>Economics &amp; Presidential Elections</vt:lpstr>
      <vt:lpstr>Some Key Economic Indicators</vt:lpstr>
      <vt:lpstr> SOME ECONOMIC RULES THAT WORK WELL </vt:lpstr>
      <vt:lpstr>PowerPoint Presentation</vt:lpstr>
      <vt:lpstr>Economic Misery and Presidential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Media Literacy &amp; Fake News</dc:title>
  <dc:creator>Vanfossen, Phillip J</dc:creator>
  <cp:lastModifiedBy>Vanfossen, Phillip J</cp:lastModifiedBy>
  <cp:revision>227</cp:revision>
  <dcterms:created xsi:type="dcterms:W3CDTF">2018-08-23T16:06:48Z</dcterms:created>
  <dcterms:modified xsi:type="dcterms:W3CDTF">2020-03-09T20:38:58Z</dcterms:modified>
</cp:coreProperties>
</file>